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69" r:id="rId4"/>
    <p:sldId id="261" r:id="rId5"/>
    <p:sldId id="262" r:id="rId6"/>
    <p:sldId id="265" r:id="rId7"/>
    <p:sldId id="264" r:id="rId8"/>
    <p:sldId id="267" r:id="rId9"/>
    <p:sldId id="268" r:id="rId10"/>
    <p:sldId id="266" r:id="rId11"/>
    <p:sldId id="272" r:id="rId12"/>
    <p:sldId id="270" r:id="rId13"/>
    <p:sldId id="271" r:id="rId14"/>
    <p:sldId id="273" r:id="rId15"/>
    <p:sldId id="278" r:id="rId16"/>
    <p:sldId id="277" r:id="rId17"/>
    <p:sldId id="279" r:id="rId18"/>
    <p:sldId id="280" r:id="rId19"/>
    <p:sldId id="281" r:id="rId20"/>
    <p:sldId id="282" r:id="rId21"/>
    <p:sldId id="283" r:id="rId22"/>
    <p:sldId id="289" r:id="rId23"/>
    <p:sldId id="259" r:id="rId24"/>
    <p:sldId id="258" r:id="rId25"/>
    <p:sldId id="284" r:id="rId26"/>
    <p:sldId id="285" r:id="rId27"/>
    <p:sldId id="288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77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3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1836E4-997D-45D5-8F57-80E1C37E761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75E7CC-7F14-40D5-B0A6-52C3C4CC9C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Postal Route Data for SLM Direct Mailing in Atlanta</a:t>
          </a:r>
        </a:p>
      </dgm:t>
    </dgm:pt>
    <dgm:pt modelId="{3B926038-46DC-4D5C-AB7A-0E22BBB96044}" type="parTrans" cxnId="{FA51F9E0-8C49-41E4-B2A9-D6DAAE5A6C59}">
      <dgm:prSet/>
      <dgm:spPr/>
      <dgm:t>
        <a:bodyPr/>
        <a:lstStyle/>
        <a:p>
          <a:endParaRPr lang="en-US"/>
        </a:p>
      </dgm:t>
    </dgm:pt>
    <dgm:pt modelId="{6976D5E8-6377-46DD-96FA-8176C251E8DB}" type="sibTrans" cxnId="{FA51F9E0-8C49-41E4-B2A9-D6DAAE5A6C59}">
      <dgm:prSet/>
      <dgm:spPr/>
      <dgm:t>
        <a:bodyPr/>
        <a:lstStyle/>
        <a:p>
          <a:endParaRPr lang="en-US"/>
        </a:p>
      </dgm:t>
    </dgm:pt>
    <dgm:pt modelId="{59C34ED4-9A5E-4517-8807-85D57DDC34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Client Mail Plan</a:t>
          </a:r>
        </a:p>
      </dgm:t>
    </dgm:pt>
    <dgm:pt modelId="{3373D891-F1F7-46AE-B674-706A8770F79D}" type="parTrans" cxnId="{4E10BC6E-E438-4BDA-A668-D04581FA18D1}">
      <dgm:prSet/>
      <dgm:spPr/>
      <dgm:t>
        <a:bodyPr/>
        <a:lstStyle/>
        <a:p>
          <a:endParaRPr lang="en-US"/>
        </a:p>
      </dgm:t>
    </dgm:pt>
    <dgm:pt modelId="{07CA319B-9E76-4BD8-9560-49070847E8B9}" type="sibTrans" cxnId="{4E10BC6E-E438-4BDA-A668-D04581FA18D1}">
      <dgm:prSet/>
      <dgm:spPr/>
      <dgm:t>
        <a:bodyPr/>
        <a:lstStyle/>
        <a:p>
          <a:endParaRPr lang="en-US"/>
        </a:p>
      </dgm:t>
    </dgm:pt>
    <dgm:pt modelId="{C93F486C-0CE8-47E5-8BE4-15EB515430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Machine Learning Model: Postal Routes </a:t>
          </a:r>
        </a:p>
      </dgm:t>
    </dgm:pt>
    <dgm:pt modelId="{AC5E9FEE-9F9F-4EE5-9B01-DC6B5235306E}" type="parTrans" cxnId="{14F780FA-B31B-4F92-8F63-EE8682AA54F9}">
      <dgm:prSet/>
      <dgm:spPr/>
      <dgm:t>
        <a:bodyPr/>
        <a:lstStyle/>
        <a:p>
          <a:endParaRPr lang="en-US"/>
        </a:p>
      </dgm:t>
    </dgm:pt>
    <dgm:pt modelId="{193C809D-4E1A-462C-9E9C-514BD6231A5F}" type="sibTrans" cxnId="{14F780FA-B31B-4F92-8F63-EE8682AA54F9}">
      <dgm:prSet/>
      <dgm:spPr/>
      <dgm:t>
        <a:bodyPr/>
        <a:lstStyle/>
        <a:p>
          <a:endParaRPr lang="en-US"/>
        </a:p>
      </dgm:t>
    </dgm:pt>
    <dgm:pt modelId="{10798100-D318-450F-99EF-AA234EAFAB4A}" type="pres">
      <dgm:prSet presAssocID="{F61836E4-997D-45D5-8F57-80E1C37E761B}" presName="root" presStyleCnt="0">
        <dgm:presLayoutVars>
          <dgm:dir/>
          <dgm:resizeHandles val="exact"/>
        </dgm:presLayoutVars>
      </dgm:prSet>
      <dgm:spPr/>
    </dgm:pt>
    <dgm:pt modelId="{B7279676-3DDB-4F99-BDC6-57A9548216CC}" type="pres">
      <dgm:prSet presAssocID="{FF75E7CC-7F14-40D5-B0A6-52C3C4CC9CA4}" presName="compNode" presStyleCnt="0"/>
      <dgm:spPr/>
    </dgm:pt>
    <dgm:pt modelId="{260A8F5D-D910-4CA6-A416-EA7744624407}" type="pres">
      <dgm:prSet presAssocID="{FF75E7CC-7F14-40D5-B0A6-52C3C4CC9CA4}" presName="bgRect" presStyleLbl="bgShp" presStyleIdx="0" presStyleCnt="3"/>
      <dgm:spPr/>
    </dgm:pt>
    <dgm:pt modelId="{D7AD76C2-3AE1-4A2A-96F3-FBDC054068C2}" type="pres">
      <dgm:prSet presAssocID="{FF75E7CC-7F14-40D5-B0A6-52C3C4CC9C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87EE4F9D-D35D-454D-8A02-06935801735D}" type="pres">
      <dgm:prSet presAssocID="{FF75E7CC-7F14-40D5-B0A6-52C3C4CC9CA4}" presName="spaceRect" presStyleCnt="0"/>
      <dgm:spPr/>
    </dgm:pt>
    <dgm:pt modelId="{36F406C0-4568-493A-A437-73331B20BD57}" type="pres">
      <dgm:prSet presAssocID="{FF75E7CC-7F14-40D5-B0A6-52C3C4CC9CA4}" presName="parTx" presStyleLbl="revTx" presStyleIdx="0" presStyleCnt="3">
        <dgm:presLayoutVars>
          <dgm:chMax val="0"/>
          <dgm:chPref val="0"/>
        </dgm:presLayoutVars>
      </dgm:prSet>
      <dgm:spPr/>
    </dgm:pt>
    <dgm:pt modelId="{7A31EA13-AAB8-4E53-9EBB-5E999AA4BD34}" type="pres">
      <dgm:prSet presAssocID="{6976D5E8-6377-46DD-96FA-8176C251E8DB}" presName="sibTrans" presStyleCnt="0"/>
      <dgm:spPr/>
    </dgm:pt>
    <dgm:pt modelId="{7FF33805-0A09-427E-BB40-FDA5A4796822}" type="pres">
      <dgm:prSet presAssocID="{59C34ED4-9A5E-4517-8807-85D57DDC34F3}" presName="compNode" presStyleCnt="0"/>
      <dgm:spPr/>
    </dgm:pt>
    <dgm:pt modelId="{EC09EEAB-ED0E-4854-BA28-D2D52BC76E83}" type="pres">
      <dgm:prSet presAssocID="{59C34ED4-9A5E-4517-8807-85D57DDC34F3}" presName="bgRect" presStyleLbl="bgShp" presStyleIdx="1" presStyleCnt="3"/>
      <dgm:spPr/>
    </dgm:pt>
    <dgm:pt modelId="{70A51764-B303-48A2-B182-75BEBBC960AB}" type="pres">
      <dgm:prSet presAssocID="{59C34ED4-9A5E-4517-8807-85D57DDC34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E30B033C-FD8B-421B-A280-8194172A0636}" type="pres">
      <dgm:prSet presAssocID="{59C34ED4-9A5E-4517-8807-85D57DDC34F3}" presName="spaceRect" presStyleCnt="0"/>
      <dgm:spPr/>
    </dgm:pt>
    <dgm:pt modelId="{73297AB3-9399-427B-8835-A1674361EE74}" type="pres">
      <dgm:prSet presAssocID="{59C34ED4-9A5E-4517-8807-85D57DDC34F3}" presName="parTx" presStyleLbl="revTx" presStyleIdx="1" presStyleCnt="3">
        <dgm:presLayoutVars>
          <dgm:chMax val="0"/>
          <dgm:chPref val="0"/>
        </dgm:presLayoutVars>
      </dgm:prSet>
      <dgm:spPr/>
    </dgm:pt>
    <dgm:pt modelId="{F38F7FFA-D78D-4D1C-AFD6-D4DF42AACD36}" type="pres">
      <dgm:prSet presAssocID="{07CA319B-9E76-4BD8-9560-49070847E8B9}" presName="sibTrans" presStyleCnt="0"/>
      <dgm:spPr/>
    </dgm:pt>
    <dgm:pt modelId="{D78775B4-6F38-4F31-9506-CA8894E03907}" type="pres">
      <dgm:prSet presAssocID="{C93F486C-0CE8-47E5-8BE4-15EB51543052}" presName="compNode" presStyleCnt="0"/>
      <dgm:spPr/>
    </dgm:pt>
    <dgm:pt modelId="{ECD29131-55C5-4091-95CD-C3FBDE0ECCE3}" type="pres">
      <dgm:prSet presAssocID="{C93F486C-0CE8-47E5-8BE4-15EB51543052}" presName="bgRect" presStyleLbl="bgShp" presStyleIdx="2" presStyleCnt="3"/>
      <dgm:spPr/>
    </dgm:pt>
    <dgm:pt modelId="{D0AEA3A0-7AA8-4148-B170-0F5B20E23A4C}" type="pres">
      <dgm:prSet presAssocID="{C93F486C-0CE8-47E5-8BE4-15EB515430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8F80CA48-D302-4C6D-BDAA-542191670A7B}" type="pres">
      <dgm:prSet presAssocID="{C93F486C-0CE8-47E5-8BE4-15EB51543052}" presName="spaceRect" presStyleCnt="0"/>
      <dgm:spPr/>
    </dgm:pt>
    <dgm:pt modelId="{3707CD79-9EEB-44A9-B6AF-2FEFA5629F5D}" type="pres">
      <dgm:prSet presAssocID="{C93F486C-0CE8-47E5-8BE4-15EB5154305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EE78C5B-587D-4C6D-B0EC-9B9AFEE73160}" type="presOf" srcId="{C93F486C-0CE8-47E5-8BE4-15EB51543052}" destId="{3707CD79-9EEB-44A9-B6AF-2FEFA5629F5D}" srcOrd="0" destOrd="0" presId="urn:microsoft.com/office/officeart/2018/2/layout/IconVerticalSolidList"/>
    <dgm:cxn modelId="{4E10BC6E-E438-4BDA-A668-D04581FA18D1}" srcId="{F61836E4-997D-45D5-8F57-80E1C37E761B}" destId="{59C34ED4-9A5E-4517-8807-85D57DDC34F3}" srcOrd="1" destOrd="0" parTransId="{3373D891-F1F7-46AE-B674-706A8770F79D}" sibTransId="{07CA319B-9E76-4BD8-9560-49070847E8B9}"/>
    <dgm:cxn modelId="{4893C3A8-D67A-4B63-A06B-9732A19274B7}" type="presOf" srcId="{F61836E4-997D-45D5-8F57-80E1C37E761B}" destId="{10798100-D318-450F-99EF-AA234EAFAB4A}" srcOrd="0" destOrd="0" presId="urn:microsoft.com/office/officeart/2018/2/layout/IconVerticalSolidList"/>
    <dgm:cxn modelId="{353F0EB4-6664-4B9A-9377-C53FBF20A81E}" type="presOf" srcId="{FF75E7CC-7F14-40D5-B0A6-52C3C4CC9CA4}" destId="{36F406C0-4568-493A-A437-73331B20BD57}" srcOrd="0" destOrd="0" presId="urn:microsoft.com/office/officeart/2018/2/layout/IconVerticalSolidList"/>
    <dgm:cxn modelId="{FA51F9E0-8C49-41E4-B2A9-D6DAAE5A6C59}" srcId="{F61836E4-997D-45D5-8F57-80E1C37E761B}" destId="{FF75E7CC-7F14-40D5-B0A6-52C3C4CC9CA4}" srcOrd="0" destOrd="0" parTransId="{3B926038-46DC-4D5C-AB7A-0E22BBB96044}" sibTransId="{6976D5E8-6377-46DD-96FA-8176C251E8DB}"/>
    <dgm:cxn modelId="{14F780FA-B31B-4F92-8F63-EE8682AA54F9}" srcId="{F61836E4-997D-45D5-8F57-80E1C37E761B}" destId="{C93F486C-0CE8-47E5-8BE4-15EB51543052}" srcOrd="2" destOrd="0" parTransId="{AC5E9FEE-9F9F-4EE5-9B01-DC6B5235306E}" sibTransId="{193C809D-4E1A-462C-9E9C-514BD6231A5F}"/>
    <dgm:cxn modelId="{580600FC-EAD3-4B74-AE90-D763378C5559}" type="presOf" srcId="{59C34ED4-9A5E-4517-8807-85D57DDC34F3}" destId="{73297AB3-9399-427B-8835-A1674361EE74}" srcOrd="0" destOrd="0" presId="urn:microsoft.com/office/officeart/2018/2/layout/IconVerticalSolidList"/>
    <dgm:cxn modelId="{064D3596-1394-4573-8BAA-1F649887F59C}" type="presParOf" srcId="{10798100-D318-450F-99EF-AA234EAFAB4A}" destId="{B7279676-3DDB-4F99-BDC6-57A9548216CC}" srcOrd="0" destOrd="0" presId="urn:microsoft.com/office/officeart/2018/2/layout/IconVerticalSolidList"/>
    <dgm:cxn modelId="{82E527A2-B8BC-40D0-9DC2-F2C36CEF3C1D}" type="presParOf" srcId="{B7279676-3DDB-4F99-BDC6-57A9548216CC}" destId="{260A8F5D-D910-4CA6-A416-EA7744624407}" srcOrd="0" destOrd="0" presId="urn:microsoft.com/office/officeart/2018/2/layout/IconVerticalSolidList"/>
    <dgm:cxn modelId="{2BF87FF5-E1BB-4E0F-8838-DF1D71BCDC79}" type="presParOf" srcId="{B7279676-3DDB-4F99-BDC6-57A9548216CC}" destId="{D7AD76C2-3AE1-4A2A-96F3-FBDC054068C2}" srcOrd="1" destOrd="0" presId="urn:microsoft.com/office/officeart/2018/2/layout/IconVerticalSolidList"/>
    <dgm:cxn modelId="{1F1BDC03-B826-4163-88EE-A785873F14EB}" type="presParOf" srcId="{B7279676-3DDB-4F99-BDC6-57A9548216CC}" destId="{87EE4F9D-D35D-454D-8A02-06935801735D}" srcOrd="2" destOrd="0" presId="urn:microsoft.com/office/officeart/2018/2/layout/IconVerticalSolidList"/>
    <dgm:cxn modelId="{26B52C00-FBB1-456B-A52A-3056C52CD130}" type="presParOf" srcId="{B7279676-3DDB-4F99-BDC6-57A9548216CC}" destId="{36F406C0-4568-493A-A437-73331B20BD57}" srcOrd="3" destOrd="0" presId="urn:microsoft.com/office/officeart/2018/2/layout/IconVerticalSolidList"/>
    <dgm:cxn modelId="{D3C9ADE5-870B-4B50-8C9C-E3DE78E67653}" type="presParOf" srcId="{10798100-D318-450F-99EF-AA234EAFAB4A}" destId="{7A31EA13-AAB8-4E53-9EBB-5E999AA4BD34}" srcOrd="1" destOrd="0" presId="urn:microsoft.com/office/officeart/2018/2/layout/IconVerticalSolidList"/>
    <dgm:cxn modelId="{273B2EDC-B881-41D2-899C-03E87749959F}" type="presParOf" srcId="{10798100-D318-450F-99EF-AA234EAFAB4A}" destId="{7FF33805-0A09-427E-BB40-FDA5A4796822}" srcOrd="2" destOrd="0" presId="urn:microsoft.com/office/officeart/2018/2/layout/IconVerticalSolidList"/>
    <dgm:cxn modelId="{082FBB66-387D-4BAC-8758-8DF9FF3AF125}" type="presParOf" srcId="{7FF33805-0A09-427E-BB40-FDA5A4796822}" destId="{EC09EEAB-ED0E-4854-BA28-D2D52BC76E83}" srcOrd="0" destOrd="0" presId="urn:microsoft.com/office/officeart/2018/2/layout/IconVerticalSolidList"/>
    <dgm:cxn modelId="{A846E4B4-330B-4868-8092-0C6C0750325E}" type="presParOf" srcId="{7FF33805-0A09-427E-BB40-FDA5A4796822}" destId="{70A51764-B303-48A2-B182-75BEBBC960AB}" srcOrd="1" destOrd="0" presId="urn:microsoft.com/office/officeart/2018/2/layout/IconVerticalSolidList"/>
    <dgm:cxn modelId="{2D54605C-D75F-437B-A4EF-9ED342595827}" type="presParOf" srcId="{7FF33805-0A09-427E-BB40-FDA5A4796822}" destId="{E30B033C-FD8B-421B-A280-8194172A0636}" srcOrd="2" destOrd="0" presId="urn:microsoft.com/office/officeart/2018/2/layout/IconVerticalSolidList"/>
    <dgm:cxn modelId="{B659049B-E6B6-4AC3-98FA-100F567C1896}" type="presParOf" srcId="{7FF33805-0A09-427E-BB40-FDA5A4796822}" destId="{73297AB3-9399-427B-8835-A1674361EE74}" srcOrd="3" destOrd="0" presId="urn:microsoft.com/office/officeart/2018/2/layout/IconVerticalSolidList"/>
    <dgm:cxn modelId="{7D121FB2-DE96-4FD7-893D-776093CC125A}" type="presParOf" srcId="{10798100-D318-450F-99EF-AA234EAFAB4A}" destId="{F38F7FFA-D78D-4D1C-AFD6-D4DF42AACD36}" srcOrd="3" destOrd="0" presId="urn:microsoft.com/office/officeart/2018/2/layout/IconVerticalSolidList"/>
    <dgm:cxn modelId="{7586D358-CBDF-4EFD-A4E8-8827D079A1C9}" type="presParOf" srcId="{10798100-D318-450F-99EF-AA234EAFAB4A}" destId="{D78775B4-6F38-4F31-9506-CA8894E03907}" srcOrd="4" destOrd="0" presId="urn:microsoft.com/office/officeart/2018/2/layout/IconVerticalSolidList"/>
    <dgm:cxn modelId="{197B7D23-57F1-4AE7-AD4C-783FC038D070}" type="presParOf" srcId="{D78775B4-6F38-4F31-9506-CA8894E03907}" destId="{ECD29131-55C5-4091-95CD-C3FBDE0ECCE3}" srcOrd="0" destOrd="0" presId="urn:microsoft.com/office/officeart/2018/2/layout/IconVerticalSolidList"/>
    <dgm:cxn modelId="{D3CBE8EE-EA5B-4A2E-8D6C-40C59E954B49}" type="presParOf" srcId="{D78775B4-6F38-4F31-9506-CA8894E03907}" destId="{D0AEA3A0-7AA8-4148-B170-0F5B20E23A4C}" srcOrd="1" destOrd="0" presId="urn:microsoft.com/office/officeart/2018/2/layout/IconVerticalSolidList"/>
    <dgm:cxn modelId="{40DF833D-E335-460D-9410-C17B4817EEB4}" type="presParOf" srcId="{D78775B4-6F38-4F31-9506-CA8894E03907}" destId="{8F80CA48-D302-4C6D-BDAA-542191670A7B}" srcOrd="2" destOrd="0" presId="urn:microsoft.com/office/officeart/2018/2/layout/IconVerticalSolidList"/>
    <dgm:cxn modelId="{6E1687AF-52F0-45EE-8BC6-D6662C1277ED}" type="presParOf" srcId="{D78775B4-6F38-4F31-9506-CA8894E03907}" destId="{3707CD79-9EEB-44A9-B6AF-2FEFA5629F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94A822-07E2-480F-8FAC-5C3E1428504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E37D98F-A823-4E53-840A-32CC06B9E57D}">
      <dgm:prSet/>
      <dgm:spPr/>
      <dgm:t>
        <a:bodyPr/>
        <a:lstStyle/>
        <a:p>
          <a:r>
            <a:rPr lang="en-US"/>
            <a:t>Background of Data</a:t>
          </a:r>
        </a:p>
      </dgm:t>
    </dgm:pt>
    <dgm:pt modelId="{37B98008-77F7-427D-AF93-FE418C760D80}" type="parTrans" cxnId="{582D6DC0-F72A-4D4A-90E3-F01638FF129A}">
      <dgm:prSet/>
      <dgm:spPr/>
      <dgm:t>
        <a:bodyPr/>
        <a:lstStyle/>
        <a:p>
          <a:endParaRPr lang="en-US"/>
        </a:p>
      </dgm:t>
    </dgm:pt>
    <dgm:pt modelId="{1345D29F-E243-42BA-B4A7-F2BBB387AE39}" type="sibTrans" cxnId="{582D6DC0-F72A-4D4A-90E3-F01638FF129A}">
      <dgm:prSet/>
      <dgm:spPr/>
      <dgm:t>
        <a:bodyPr/>
        <a:lstStyle/>
        <a:p>
          <a:endParaRPr lang="en-US"/>
        </a:p>
      </dgm:t>
    </dgm:pt>
    <dgm:pt modelId="{55901C70-9A9F-4911-8D6B-90B15228C2E8}">
      <dgm:prSet/>
      <dgm:spPr/>
      <dgm:t>
        <a:bodyPr/>
        <a:lstStyle/>
        <a:p>
          <a:r>
            <a:rPr lang="en-US"/>
            <a:t>Objectives</a:t>
          </a:r>
        </a:p>
      </dgm:t>
    </dgm:pt>
    <dgm:pt modelId="{435570B5-A1C9-4433-8390-67CCC10A28BD}" type="parTrans" cxnId="{359A4E65-0634-4203-8B53-05474AB3128A}">
      <dgm:prSet/>
      <dgm:spPr/>
      <dgm:t>
        <a:bodyPr/>
        <a:lstStyle/>
        <a:p>
          <a:endParaRPr lang="en-US"/>
        </a:p>
      </dgm:t>
    </dgm:pt>
    <dgm:pt modelId="{8F07AA64-D505-411D-B9EF-63DA4677AD31}" type="sibTrans" cxnId="{359A4E65-0634-4203-8B53-05474AB3128A}">
      <dgm:prSet/>
      <dgm:spPr/>
      <dgm:t>
        <a:bodyPr/>
        <a:lstStyle/>
        <a:p>
          <a:endParaRPr lang="en-US"/>
        </a:p>
      </dgm:t>
    </dgm:pt>
    <dgm:pt modelId="{EF43540C-B480-435F-8982-348FD12954BA}">
      <dgm:prSet/>
      <dgm:spPr/>
      <dgm:t>
        <a:bodyPr/>
        <a:lstStyle/>
        <a:p>
          <a:r>
            <a:rPr lang="en-US" dirty="0"/>
            <a:t>Results and Discussion</a:t>
          </a:r>
        </a:p>
      </dgm:t>
    </dgm:pt>
    <dgm:pt modelId="{50198026-7385-4778-A4ED-A696BAFD1BE0}" type="parTrans" cxnId="{4AB9F748-EBD9-4917-B40A-6F01C09B4C38}">
      <dgm:prSet/>
      <dgm:spPr/>
      <dgm:t>
        <a:bodyPr/>
        <a:lstStyle/>
        <a:p>
          <a:endParaRPr lang="en-US"/>
        </a:p>
      </dgm:t>
    </dgm:pt>
    <dgm:pt modelId="{EC872A56-B4F5-4AD9-8D2F-31C57FBBC41D}" type="sibTrans" cxnId="{4AB9F748-EBD9-4917-B40A-6F01C09B4C38}">
      <dgm:prSet/>
      <dgm:spPr/>
      <dgm:t>
        <a:bodyPr/>
        <a:lstStyle/>
        <a:p>
          <a:endParaRPr lang="en-US"/>
        </a:p>
      </dgm:t>
    </dgm:pt>
    <dgm:pt modelId="{754E8FB8-7950-4ABA-9854-ECFE4842A52C}">
      <dgm:prSet/>
      <dgm:spPr/>
      <dgm:t>
        <a:bodyPr/>
        <a:lstStyle/>
        <a:p>
          <a:r>
            <a:rPr lang="en-US" dirty="0"/>
            <a:t>Conclusion </a:t>
          </a:r>
        </a:p>
      </dgm:t>
    </dgm:pt>
    <dgm:pt modelId="{1639E1E1-524F-47DD-BAC1-ECEE2C9BD50C}" type="parTrans" cxnId="{899E0613-82C2-4398-8B55-3F9B8D468387}">
      <dgm:prSet/>
      <dgm:spPr/>
      <dgm:t>
        <a:bodyPr/>
        <a:lstStyle/>
        <a:p>
          <a:endParaRPr lang="en-US"/>
        </a:p>
      </dgm:t>
    </dgm:pt>
    <dgm:pt modelId="{B924732C-B176-4F4E-8E59-1CB84D81BAE2}" type="sibTrans" cxnId="{899E0613-82C2-4398-8B55-3F9B8D468387}">
      <dgm:prSet/>
      <dgm:spPr/>
      <dgm:t>
        <a:bodyPr/>
        <a:lstStyle/>
        <a:p>
          <a:endParaRPr lang="en-US"/>
        </a:p>
      </dgm:t>
    </dgm:pt>
    <dgm:pt modelId="{3490B490-4475-4D55-AFFE-8B29BC2A0DAF}">
      <dgm:prSet/>
      <dgm:spPr/>
      <dgm:t>
        <a:bodyPr/>
        <a:lstStyle/>
        <a:p>
          <a:r>
            <a:rPr lang="en-US" dirty="0"/>
            <a:t>Future Works and Research </a:t>
          </a:r>
        </a:p>
      </dgm:t>
    </dgm:pt>
    <dgm:pt modelId="{5111EF03-77B9-4FEE-A348-C3DEC8CF84C3}" type="parTrans" cxnId="{E1916E95-CD41-421C-8C8D-402457BAC5C6}">
      <dgm:prSet/>
      <dgm:spPr/>
      <dgm:t>
        <a:bodyPr/>
        <a:lstStyle/>
        <a:p>
          <a:endParaRPr lang="en-US"/>
        </a:p>
      </dgm:t>
    </dgm:pt>
    <dgm:pt modelId="{EBB2B924-F0B2-46D3-BE46-EA67F6EDC264}" type="sibTrans" cxnId="{E1916E95-CD41-421C-8C8D-402457BAC5C6}">
      <dgm:prSet/>
      <dgm:spPr/>
      <dgm:t>
        <a:bodyPr/>
        <a:lstStyle/>
        <a:p>
          <a:endParaRPr lang="en-US"/>
        </a:p>
      </dgm:t>
    </dgm:pt>
    <dgm:pt modelId="{D035754B-E9B5-4E69-8800-BC566E2245F6}" type="pres">
      <dgm:prSet presAssocID="{CB94A822-07E2-480F-8FAC-5C3E14285049}" presName="root" presStyleCnt="0">
        <dgm:presLayoutVars>
          <dgm:dir/>
          <dgm:resizeHandles val="exact"/>
        </dgm:presLayoutVars>
      </dgm:prSet>
      <dgm:spPr/>
    </dgm:pt>
    <dgm:pt modelId="{B05FCBF0-D3AF-4FD9-99D3-8A38B3E7FC24}" type="pres">
      <dgm:prSet presAssocID="{6E37D98F-A823-4E53-840A-32CC06B9E57D}" presName="compNode" presStyleCnt="0"/>
      <dgm:spPr/>
    </dgm:pt>
    <dgm:pt modelId="{574DB946-AB8E-4F9B-A205-03BB6A9FEF9E}" type="pres">
      <dgm:prSet presAssocID="{6E37D98F-A823-4E53-840A-32CC06B9E57D}" presName="bgRect" presStyleLbl="bgShp" presStyleIdx="0" presStyleCnt="5"/>
      <dgm:spPr/>
    </dgm:pt>
    <dgm:pt modelId="{83C56742-7BCD-45EE-965A-F49BB8908481}" type="pres">
      <dgm:prSet presAssocID="{6E37D98F-A823-4E53-840A-32CC06B9E5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FC69379E-7BF6-4F0D-AEA4-17E0504E9423}" type="pres">
      <dgm:prSet presAssocID="{6E37D98F-A823-4E53-840A-32CC06B9E57D}" presName="spaceRect" presStyleCnt="0"/>
      <dgm:spPr/>
    </dgm:pt>
    <dgm:pt modelId="{910E278D-D7F3-4C7D-9029-28BD3A2F6CFE}" type="pres">
      <dgm:prSet presAssocID="{6E37D98F-A823-4E53-840A-32CC06B9E57D}" presName="parTx" presStyleLbl="revTx" presStyleIdx="0" presStyleCnt="5">
        <dgm:presLayoutVars>
          <dgm:chMax val="0"/>
          <dgm:chPref val="0"/>
        </dgm:presLayoutVars>
      </dgm:prSet>
      <dgm:spPr/>
    </dgm:pt>
    <dgm:pt modelId="{5E96ABE6-0CAF-4910-BD83-7D608EAB09AA}" type="pres">
      <dgm:prSet presAssocID="{1345D29F-E243-42BA-B4A7-F2BBB387AE39}" presName="sibTrans" presStyleCnt="0"/>
      <dgm:spPr/>
    </dgm:pt>
    <dgm:pt modelId="{7A0ED16B-6DFC-403D-A202-37AA2A5D399F}" type="pres">
      <dgm:prSet presAssocID="{55901C70-9A9F-4911-8D6B-90B15228C2E8}" presName="compNode" presStyleCnt="0"/>
      <dgm:spPr/>
    </dgm:pt>
    <dgm:pt modelId="{A1CA5DB9-392C-4563-8B77-5CA46AB397B5}" type="pres">
      <dgm:prSet presAssocID="{55901C70-9A9F-4911-8D6B-90B15228C2E8}" presName="bgRect" presStyleLbl="bgShp" presStyleIdx="1" presStyleCnt="5"/>
      <dgm:spPr/>
    </dgm:pt>
    <dgm:pt modelId="{4BAA054B-7A74-4FA9-8CA5-3ECCC998284C}" type="pres">
      <dgm:prSet presAssocID="{55901C70-9A9F-4911-8D6B-90B15228C2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3A0410AF-DB86-4A4C-A001-6271BBBC8E5E}" type="pres">
      <dgm:prSet presAssocID="{55901C70-9A9F-4911-8D6B-90B15228C2E8}" presName="spaceRect" presStyleCnt="0"/>
      <dgm:spPr/>
    </dgm:pt>
    <dgm:pt modelId="{CC9D2E60-ED35-4CBA-B07E-9E089ABA4850}" type="pres">
      <dgm:prSet presAssocID="{55901C70-9A9F-4911-8D6B-90B15228C2E8}" presName="parTx" presStyleLbl="revTx" presStyleIdx="1" presStyleCnt="5">
        <dgm:presLayoutVars>
          <dgm:chMax val="0"/>
          <dgm:chPref val="0"/>
        </dgm:presLayoutVars>
      </dgm:prSet>
      <dgm:spPr/>
    </dgm:pt>
    <dgm:pt modelId="{E999CEB4-ECA0-4037-98AB-B92FB26D7B60}" type="pres">
      <dgm:prSet presAssocID="{8F07AA64-D505-411D-B9EF-63DA4677AD31}" presName="sibTrans" presStyleCnt="0"/>
      <dgm:spPr/>
    </dgm:pt>
    <dgm:pt modelId="{2D3AE9D6-8CE1-474D-AB0F-DBE218496F3C}" type="pres">
      <dgm:prSet presAssocID="{EF43540C-B480-435F-8982-348FD12954BA}" presName="compNode" presStyleCnt="0"/>
      <dgm:spPr/>
    </dgm:pt>
    <dgm:pt modelId="{8D5AAF92-4D39-471D-8061-381570CBAAB7}" type="pres">
      <dgm:prSet presAssocID="{EF43540C-B480-435F-8982-348FD12954BA}" presName="bgRect" presStyleLbl="bgShp" presStyleIdx="2" presStyleCnt="5"/>
      <dgm:spPr/>
    </dgm:pt>
    <dgm:pt modelId="{66C49F42-011F-4527-9F93-C0064D929AD8}" type="pres">
      <dgm:prSet presAssocID="{EF43540C-B480-435F-8982-348FD12954B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E2F6427-EBE1-469C-A932-B61301E6B79A}" type="pres">
      <dgm:prSet presAssocID="{EF43540C-B480-435F-8982-348FD12954BA}" presName="spaceRect" presStyleCnt="0"/>
      <dgm:spPr/>
    </dgm:pt>
    <dgm:pt modelId="{A8901FB6-C95F-41B1-9256-A67863DA6412}" type="pres">
      <dgm:prSet presAssocID="{EF43540C-B480-435F-8982-348FD12954BA}" presName="parTx" presStyleLbl="revTx" presStyleIdx="2" presStyleCnt="5">
        <dgm:presLayoutVars>
          <dgm:chMax val="0"/>
          <dgm:chPref val="0"/>
        </dgm:presLayoutVars>
      </dgm:prSet>
      <dgm:spPr/>
    </dgm:pt>
    <dgm:pt modelId="{02777627-90BD-44F6-BA18-06CCB8441E3B}" type="pres">
      <dgm:prSet presAssocID="{EC872A56-B4F5-4AD9-8D2F-31C57FBBC41D}" presName="sibTrans" presStyleCnt="0"/>
      <dgm:spPr/>
    </dgm:pt>
    <dgm:pt modelId="{364CE749-37F3-48DE-99A7-405C222805DE}" type="pres">
      <dgm:prSet presAssocID="{754E8FB8-7950-4ABA-9854-ECFE4842A52C}" presName="compNode" presStyleCnt="0"/>
      <dgm:spPr/>
    </dgm:pt>
    <dgm:pt modelId="{4F7856D7-CDC5-4ECB-A30C-DC5791D36BAC}" type="pres">
      <dgm:prSet presAssocID="{754E8FB8-7950-4ABA-9854-ECFE4842A52C}" presName="bgRect" presStyleLbl="bgShp" presStyleIdx="3" presStyleCnt="5"/>
      <dgm:spPr/>
    </dgm:pt>
    <dgm:pt modelId="{03A94D02-D06A-46F4-BD79-C0B29E20CB60}" type="pres">
      <dgm:prSet presAssocID="{754E8FB8-7950-4ABA-9854-ECFE4842A52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93A660EF-00B1-40EE-AC58-6FC3721B3657}" type="pres">
      <dgm:prSet presAssocID="{754E8FB8-7950-4ABA-9854-ECFE4842A52C}" presName="spaceRect" presStyleCnt="0"/>
      <dgm:spPr/>
    </dgm:pt>
    <dgm:pt modelId="{5BF1ACC3-C321-45BD-9B75-A598DF9BBF61}" type="pres">
      <dgm:prSet presAssocID="{754E8FB8-7950-4ABA-9854-ECFE4842A52C}" presName="parTx" presStyleLbl="revTx" presStyleIdx="3" presStyleCnt="5">
        <dgm:presLayoutVars>
          <dgm:chMax val="0"/>
          <dgm:chPref val="0"/>
        </dgm:presLayoutVars>
      </dgm:prSet>
      <dgm:spPr/>
    </dgm:pt>
    <dgm:pt modelId="{E05CF238-4C5A-4420-8919-408F5FD3B86C}" type="pres">
      <dgm:prSet presAssocID="{B924732C-B176-4F4E-8E59-1CB84D81BAE2}" presName="sibTrans" presStyleCnt="0"/>
      <dgm:spPr/>
    </dgm:pt>
    <dgm:pt modelId="{0F0D3EA4-2F38-4689-BEFE-F747CD32C17A}" type="pres">
      <dgm:prSet presAssocID="{3490B490-4475-4D55-AFFE-8B29BC2A0DAF}" presName="compNode" presStyleCnt="0"/>
      <dgm:spPr/>
    </dgm:pt>
    <dgm:pt modelId="{855EAEF1-0355-4F18-939D-60034D638872}" type="pres">
      <dgm:prSet presAssocID="{3490B490-4475-4D55-AFFE-8B29BC2A0DAF}" presName="bgRect" presStyleLbl="bgShp" presStyleIdx="4" presStyleCnt="5"/>
      <dgm:spPr/>
    </dgm:pt>
    <dgm:pt modelId="{51DF936A-B35E-4F08-896E-6A98DC3C7AAE}" type="pres">
      <dgm:prSet presAssocID="{3490B490-4475-4D55-AFFE-8B29BC2A0DA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uture"/>
        </a:ext>
      </dgm:extLst>
    </dgm:pt>
    <dgm:pt modelId="{E9B4D55A-54DB-4F57-8521-7F4C4542082C}" type="pres">
      <dgm:prSet presAssocID="{3490B490-4475-4D55-AFFE-8B29BC2A0DAF}" presName="spaceRect" presStyleCnt="0"/>
      <dgm:spPr/>
    </dgm:pt>
    <dgm:pt modelId="{C72381DE-B637-4986-AF21-E50B96B251D4}" type="pres">
      <dgm:prSet presAssocID="{3490B490-4475-4D55-AFFE-8B29BC2A0DA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99E0613-82C2-4398-8B55-3F9B8D468387}" srcId="{CB94A822-07E2-480F-8FAC-5C3E14285049}" destId="{754E8FB8-7950-4ABA-9854-ECFE4842A52C}" srcOrd="3" destOrd="0" parTransId="{1639E1E1-524F-47DD-BAC1-ECEE2C9BD50C}" sibTransId="{B924732C-B176-4F4E-8E59-1CB84D81BAE2}"/>
    <dgm:cxn modelId="{DC74B539-EA82-49FC-8639-F29808432C3C}" type="presOf" srcId="{754E8FB8-7950-4ABA-9854-ECFE4842A52C}" destId="{5BF1ACC3-C321-45BD-9B75-A598DF9BBF61}" srcOrd="0" destOrd="0" presId="urn:microsoft.com/office/officeart/2018/2/layout/IconVerticalSolidList"/>
    <dgm:cxn modelId="{B9119C44-09D7-4258-B1C2-67BAB04AA1ED}" type="presOf" srcId="{CB94A822-07E2-480F-8FAC-5C3E14285049}" destId="{D035754B-E9B5-4E69-8800-BC566E2245F6}" srcOrd="0" destOrd="0" presId="urn:microsoft.com/office/officeart/2018/2/layout/IconVerticalSolidList"/>
    <dgm:cxn modelId="{359A4E65-0634-4203-8B53-05474AB3128A}" srcId="{CB94A822-07E2-480F-8FAC-5C3E14285049}" destId="{55901C70-9A9F-4911-8D6B-90B15228C2E8}" srcOrd="1" destOrd="0" parTransId="{435570B5-A1C9-4433-8390-67CCC10A28BD}" sibTransId="{8F07AA64-D505-411D-B9EF-63DA4677AD31}"/>
    <dgm:cxn modelId="{A2278865-C177-49A0-824A-74DBABAB8CEA}" type="presOf" srcId="{EF43540C-B480-435F-8982-348FD12954BA}" destId="{A8901FB6-C95F-41B1-9256-A67863DA6412}" srcOrd="0" destOrd="0" presId="urn:microsoft.com/office/officeart/2018/2/layout/IconVerticalSolidList"/>
    <dgm:cxn modelId="{4AB9F748-EBD9-4917-B40A-6F01C09B4C38}" srcId="{CB94A822-07E2-480F-8FAC-5C3E14285049}" destId="{EF43540C-B480-435F-8982-348FD12954BA}" srcOrd="2" destOrd="0" parTransId="{50198026-7385-4778-A4ED-A696BAFD1BE0}" sibTransId="{EC872A56-B4F5-4AD9-8D2F-31C57FBBC41D}"/>
    <dgm:cxn modelId="{7413FB6A-FAAD-4F5F-BC34-394CC386B2E1}" type="presOf" srcId="{3490B490-4475-4D55-AFFE-8B29BC2A0DAF}" destId="{C72381DE-B637-4986-AF21-E50B96B251D4}" srcOrd="0" destOrd="0" presId="urn:microsoft.com/office/officeart/2018/2/layout/IconVerticalSolidList"/>
    <dgm:cxn modelId="{E1916E95-CD41-421C-8C8D-402457BAC5C6}" srcId="{CB94A822-07E2-480F-8FAC-5C3E14285049}" destId="{3490B490-4475-4D55-AFFE-8B29BC2A0DAF}" srcOrd="4" destOrd="0" parTransId="{5111EF03-77B9-4FEE-A348-C3DEC8CF84C3}" sibTransId="{EBB2B924-F0B2-46D3-BE46-EA67F6EDC264}"/>
    <dgm:cxn modelId="{369EC59B-C0C4-4005-A824-9409AA3653CA}" type="presOf" srcId="{6E37D98F-A823-4E53-840A-32CC06B9E57D}" destId="{910E278D-D7F3-4C7D-9029-28BD3A2F6CFE}" srcOrd="0" destOrd="0" presId="urn:microsoft.com/office/officeart/2018/2/layout/IconVerticalSolidList"/>
    <dgm:cxn modelId="{582D6DC0-F72A-4D4A-90E3-F01638FF129A}" srcId="{CB94A822-07E2-480F-8FAC-5C3E14285049}" destId="{6E37D98F-A823-4E53-840A-32CC06B9E57D}" srcOrd="0" destOrd="0" parTransId="{37B98008-77F7-427D-AF93-FE418C760D80}" sibTransId="{1345D29F-E243-42BA-B4A7-F2BBB387AE39}"/>
    <dgm:cxn modelId="{651478EF-43A4-4364-A14A-F81297B3AFAE}" type="presOf" srcId="{55901C70-9A9F-4911-8D6B-90B15228C2E8}" destId="{CC9D2E60-ED35-4CBA-B07E-9E089ABA4850}" srcOrd="0" destOrd="0" presId="urn:microsoft.com/office/officeart/2018/2/layout/IconVerticalSolidList"/>
    <dgm:cxn modelId="{18FFB06C-A396-447F-8307-EF5064E04A95}" type="presParOf" srcId="{D035754B-E9B5-4E69-8800-BC566E2245F6}" destId="{B05FCBF0-D3AF-4FD9-99D3-8A38B3E7FC24}" srcOrd="0" destOrd="0" presId="urn:microsoft.com/office/officeart/2018/2/layout/IconVerticalSolidList"/>
    <dgm:cxn modelId="{7CA1513B-F8EE-4B31-92ED-460D615D010D}" type="presParOf" srcId="{B05FCBF0-D3AF-4FD9-99D3-8A38B3E7FC24}" destId="{574DB946-AB8E-4F9B-A205-03BB6A9FEF9E}" srcOrd="0" destOrd="0" presId="urn:microsoft.com/office/officeart/2018/2/layout/IconVerticalSolidList"/>
    <dgm:cxn modelId="{84D3344A-035D-4E81-A8EA-6504A0782E02}" type="presParOf" srcId="{B05FCBF0-D3AF-4FD9-99D3-8A38B3E7FC24}" destId="{83C56742-7BCD-45EE-965A-F49BB8908481}" srcOrd="1" destOrd="0" presId="urn:microsoft.com/office/officeart/2018/2/layout/IconVerticalSolidList"/>
    <dgm:cxn modelId="{B10E5D5E-A00D-45D9-99E2-EDA914EF8001}" type="presParOf" srcId="{B05FCBF0-D3AF-4FD9-99D3-8A38B3E7FC24}" destId="{FC69379E-7BF6-4F0D-AEA4-17E0504E9423}" srcOrd="2" destOrd="0" presId="urn:microsoft.com/office/officeart/2018/2/layout/IconVerticalSolidList"/>
    <dgm:cxn modelId="{741063E6-E3EB-417E-BB96-6926564A3D76}" type="presParOf" srcId="{B05FCBF0-D3AF-4FD9-99D3-8A38B3E7FC24}" destId="{910E278D-D7F3-4C7D-9029-28BD3A2F6CFE}" srcOrd="3" destOrd="0" presId="urn:microsoft.com/office/officeart/2018/2/layout/IconVerticalSolidList"/>
    <dgm:cxn modelId="{9A2ED39E-58D7-4A5A-9B25-DC489D14A916}" type="presParOf" srcId="{D035754B-E9B5-4E69-8800-BC566E2245F6}" destId="{5E96ABE6-0CAF-4910-BD83-7D608EAB09AA}" srcOrd="1" destOrd="0" presId="urn:microsoft.com/office/officeart/2018/2/layout/IconVerticalSolidList"/>
    <dgm:cxn modelId="{80C7EA18-B40C-4DCA-9B11-0BE8B6B0A310}" type="presParOf" srcId="{D035754B-E9B5-4E69-8800-BC566E2245F6}" destId="{7A0ED16B-6DFC-403D-A202-37AA2A5D399F}" srcOrd="2" destOrd="0" presId="urn:microsoft.com/office/officeart/2018/2/layout/IconVerticalSolidList"/>
    <dgm:cxn modelId="{D7A0ACC9-5A18-4AFF-9B06-0E36D40859F2}" type="presParOf" srcId="{7A0ED16B-6DFC-403D-A202-37AA2A5D399F}" destId="{A1CA5DB9-392C-4563-8B77-5CA46AB397B5}" srcOrd="0" destOrd="0" presId="urn:microsoft.com/office/officeart/2018/2/layout/IconVerticalSolidList"/>
    <dgm:cxn modelId="{E9CF76E6-7B18-4C2B-91D3-63C8EC895A13}" type="presParOf" srcId="{7A0ED16B-6DFC-403D-A202-37AA2A5D399F}" destId="{4BAA054B-7A74-4FA9-8CA5-3ECCC998284C}" srcOrd="1" destOrd="0" presId="urn:microsoft.com/office/officeart/2018/2/layout/IconVerticalSolidList"/>
    <dgm:cxn modelId="{E9553405-8232-4578-8F1C-9C45101F85A3}" type="presParOf" srcId="{7A0ED16B-6DFC-403D-A202-37AA2A5D399F}" destId="{3A0410AF-DB86-4A4C-A001-6271BBBC8E5E}" srcOrd="2" destOrd="0" presId="urn:microsoft.com/office/officeart/2018/2/layout/IconVerticalSolidList"/>
    <dgm:cxn modelId="{C961A017-1963-49D5-9F38-53A6AF058155}" type="presParOf" srcId="{7A0ED16B-6DFC-403D-A202-37AA2A5D399F}" destId="{CC9D2E60-ED35-4CBA-B07E-9E089ABA4850}" srcOrd="3" destOrd="0" presId="urn:microsoft.com/office/officeart/2018/2/layout/IconVerticalSolidList"/>
    <dgm:cxn modelId="{F1B76B25-1DC2-41E9-95D5-5DA8E03F09A1}" type="presParOf" srcId="{D035754B-E9B5-4E69-8800-BC566E2245F6}" destId="{E999CEB4-ECA0-4037-98AB-B92FB26D7B60}" srcOrd="3" destOrd="0" presId="urn:microsoft.com/office/officeart/2018/2/layout/IconVerticalSolidList"/>
    <dgm:cxn modelId="{4185DD05-7BE3-42C9-8C53-ED79A7CAECBB}" type="presParOf" srcId="{D035754B-E9B5-4E69-8800-BC566E2245F6}" destId="{2D3AE9D6-8CE1-474D-AB0F-DBE218496F3C}" srcOrd="4" destOrd="0" presId="urn:microsoft.com/office/officeart/2018/2/layout/IconVerticalSolidList"/>
    <dgm:cxn modelId="{99BA8B4D-1B01-4DA0-9E44-9437590B4481}" type="presParOf" srcId="{2D3AE9D6-8CE1-474D-AB0F-DBE218496F3C}" destId="{8D5AAF92-4D39-471D-8061-381570CBAAB7}" srcOrd="0" destOrd="0" presId="urn:microsoft.com/office/officeart/2018/2/layout/IconVerticalSolidList"/>
    <dgm:cxn modelId="{A12BA5EF-32B5-4783-98CF-82499EED3578}" type="presParOf" srcId="{2D3AE9D6-8CE1-474D-AB0F-DBE218496F3C}" destId="{66C49F42-011F-4527-9F93-C0064D929AD8}" srcOrd="1" destOrd="0" presId="urn:microsoft.com/office/officeart/2018/2/layout/IconVerticalSolidList"/>
    <dgm:cxn modelId="{B6978713-0A63-4DDC-A855-F7A0E6706F54}" type="presParOf" srcId="{2D3AE9D6-8CE1-474D-AB0F-DBE218496F3C}" destId="{FE2F6427-EBE1-469C-A932-B61301E6B79A}" srcOrd="2" destOrd="0" presId="urn:microsoft.com/office/officeart/2018/2/layout/IconVerticalSolidList"/>
    <dgm:cxn modelId="{FEF99EBC-9D90-463B-8A0A-18DAF74B2A07}" type="presParOf" srcId="{2D3AE9D6-8CE1-474D-AB0F-DBE218496F3C}" destId="{A8901FB6-C95F-41B1-9256-A67863DA6412}" srcOrd="3" destOrd="0" presId="urn:microsoft.com/office/officeart/2018/2/layout/IconVerticalSolidList"/>
    <dgm:cxn modelId="{CCD36E6D-3395-4BA5-9B5D-BA48CCB1D410}" type="presParOf" srcId="{D035754B-E9B5-4E69-8800-BC566E2245F6}" destId="{02777627-90BD-44F6-BA18-06CCB8441E3B}" srcOrd="5" destOrd="0" presId="urn:microsoft.com/office/officeart/2018/2/layout/IconVerticalSolidList"/>
    <dgm:cxn modelId="{B47550E0-F2BD-4EE6-9EBD-33658C6D3C52}" type="presParOf" srcId="{D035754B-E9B5-4E69-8800-BC566E2245F6}" destId="{364CE749-37F3-48DE-99A7-405C222805DE}" srcOrd="6" destOrd="0" presId="urn:microsoft.com/office/officeart/2018/2/layout/IconVerticalSolidList"/>
    <dgm:cxn modelId="{022DC027-20F2-4022-A923-32FE3FFD2466}" type="presParOf" srcId="{364CE749-37F3-48DE-99A7-405C222805DE}" destId="{4F7856D7-CDC5-4ECB-A30C-DC5791D36BAC}" srcOrd="0" destOrd="0" presId="urn:microsoft.com/office/officeart/2018/2/layout/IconVerticalSolidList"/>
    <dgm:cxn modelId="{7F4F6FDF-1EF8-4A93-B650-8B1AEAAB1497}" type="presParOf" srcId="{364CE749-37F3-48DE-99A7-405C222805DE}" destId="{03A94D02-D06A-46F4-BD79-C0B29E20CB60}" srcOrd="1" destOrd="0" presId="urn:microsoft.com/office/officeart/2018/2/layout/IconVerticalSolidList"/>
    <dgm:cxn modelId="{DBC86513-7227-4149-9D27-49717D3F51E7}" type="presParOf" srcId="{364CE749-37F3-48DE-99A7-405C222805DE}" destId="{93A660EF-00B1-40EE-AC58-6FC3721B3657}" srcOrd="2" destOrd="0" presId="urn:microsoft.com/office/officeart/2018/2/layout/IconVerticalSolidList"/>
    <dgm:cxn modelId="{35E1B1DF-27ED-4083-9BE5-77DAA03A4C57}" type="presParOf" srcId="{364CE749-37F3-48DE-99A7-405C222805DE}" destId="{5BF1ACC3-C321-45BD-9B75-A598DF9BBF61}" srcOrd="3" destOrd="0" presId="urn:microsoft.com/office/officeart/2018/2/layout/IconVerticalSolidList"/>
    <dgm:cxn modelId="{85BBC7D6-3C49-4634-A0BC-5541A35C98DA}" type="presParOf" srcId="{D035754B-E9B5-4E69-8800-BC566E2245F6}" destId="{E05CF238-4C5A-4420-8919-408F5FD3B86C}" srcOrd="7" destOrd="0" presId="urn:microsoft.com/office/officeart/2018/2/layout/IconVerticalSolidList"/>
    <dgm:cxn modelId="{E97E415A-A41E-46C2-9DE6-86235CCE52B2}" type="presParOf" srcId="{D035754B-E9B5-4E69-8800-BC566E2245F6}" destId="{0F0D3EA4-2F38-4689-BEFE-F747CD32C17A}" srcOrd="8" destOrd="0" presId="urn:microsoft.com/office/officeart/2018/2/layout/IconVerticalSolidList"/>
    <dgm:cxn modelId="{8C94D399-D376-46C5-8025-9F915D86B753}" type="presParOf" srcId="{0F0D3EA4-2F38-4689-BEFE-F747CD32C17A}" destId="{855EAEF1-0355-4F18-939D-60034D638872}" srcOrd="0" destOrd="0" presId="urn:microsoft.com/office/officeart/2018/2/layout/IconVerticalSolidList"/>
    <dgm:cxn modelId="{8EE6AA7D-1497-47DC-9AE1-77692042308B}" type="presParOf" srcId="{0F0D3EA4-2F38-4689-BEFE-F747CD32C17A}" destId="{51DF936A-B35E-4F08-896E-6A98DC3C7AAE}" srcOrd="1" destOrd="0" presId="urn:microsoft.com/office/officeart/2018/2/layout/IconVerticalSolidList"/>
    <dgm:cxn modelId="{38EC9EA3-7FDB-483C-B7A7-F530E927E3B4}" type="presParOf" srcId="{0F0D3EA4-2F38-4689-BEFE-F747CD32C17A}" destId="{E9B4D55A-54DB-4F57-8521-7F4C4542082C}" srcOrd="2" destOrd="0" presId="urn:microsoft.com/office/officeart/2018/2/layout/IconVerticalSolidList"/>
    <dgm:cxn modelId="{3B2008EC-CC38-49CC-B252-172D09B8828B}" type="presParOf" srcId="{0F0D3EA4-2F38-4689-BEFE-F747CD32C17A}" destId="{C72381DE-B637-4986-AF21-E50B96B251D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3D48F9-3B68-4CD7-AE4B-8E9610049A87}" type="doc">
      <dgm:prSet loTypeId="urn:microsoft.com/office/officeart/2005/8/layout/hList7" loCatId="picture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CE93F877-4EDD-4291-BF07-FFF86CFD4BF1}">
      <dgm:prSet/>
      <dgm:spPr/>
      <dgm:t>
        <a:bodyPr/>
        <a:lstStyle/>
        <a:p>
          <a:r>
            <a:rPr lang="en-US" dirty="0"/>
            <a:t>Postal Route Data for Atlanta</a:t>
          </a:r>
        </a:p>
      </dgm:t>
    </dgm:pt>
    <dgm:pt modelId="{5A1F49DF-C71B-4893-9C60-3B9D36B79ED4}" type="parTrans" cxnId="{9D0010E2-46D4-48F1-9A7F-7C2DEA56CE6C}">
      <dgm:prSet/>
      <dgm:spPr/>
      <dgm:t>
        <a:bodyPr/>
        <a:lstStyle/>
        <a:p>
          <a:endParaRPr lang="en-US"/>
        </a:p>
      </dgm:t>
    </dgm:pt>
    <dgm:pt modelId="{A4434BCE-86BA-4F72-AD79-99321654BEDD}" type="sibTrans" cxnId="{9D0010E2-46D4-48F1-9A7F-7C2DEA56CE6C}">
      <dgm:prSet/>
      <dgm:spPr/>
      <dgm:t>
        <a:bodyPr/>
        <a:lstStyle/>
        <a:p>
          <a:endParaRPr lang="en-US"/>
        </a:p>
      </dgm:t>
    </dgm:pt>
    <dgm:pt modelId="{15CD7F87-110F-4436-BA6B-627DD77878B1}">
      <dgm:prSet/>
      <dgm:spPr/>
      <dgm:t>
        <a:bodyPr/>
        <a:lstStyle/>
        <a:p>
          <a:r>
            <a:rPr lang="en-US" dirty="0"/>
            <a:t>Client Zip Ranking</a:t>
          </a:r>
        </a:p>
      </dgm:t>
    </dgm:pt>
    <dgm:pt modelId="{4FA90A75-8145-412C-9FE9-BF8CCD265019}" type="parTrans" cxnId="{08A7895B-606C-471C-9BCA-455FF0D42CBC}">
      <dgm:prSet/>
      <dgm:spPr/>
      <dgm:t>
        <a:bodyPr/>
        <a:lstStyle/>
        <a:p>
          <a:endParaRPr lang="en-US"/>
        </a:p>
      </dgm:t>
    </dgm:pt>
    <dgm:pt modelId="{4CD57476-4908-447E-85A3-AF0D7E2035BE}" type="sibTrans" cxnId="{08A7895B-606C-471C-9BCA-455FF0D42CBC}">
      <dgm:prSet/>
      <dgm:spPr/>
      <dgm:t>
        <a:bodyPr/>
        <a:lstStyle/>
        <a:p>
          <a:endParaRPr lang="en-US"/>
        </a:p>
      </dgm:t>
    </dgm:pt>
    <dgm:pt modelId="{28076562-8C82-4833-A8BB-EEF6A836BD99}">
      <dgm:prSet/>
      <dgm:spPr/>
      <dgm:t>
        <a:bodyPr/>
        <a:lstStyle/>
        <a:p>
          <a:r>
            <a:rPr lang="en-US" dirty="0"/>
            <a:t>Previously Mailed Geocodes</a:t>
          </a:r>
        </a:p>
      </dgm:t>
    </dgm:pt>
    <dgm:pt modelId="{7332FAF2-88B3-4434-9EFF-20ADF9DE9319}" type="parTrans" cxnId="{09BA46A8-56FE-4B84-A9FE-1A4F1E8B6734}">
      <dgm:prSet/>
      <dgm:spPr/>
      <dgm:t>
        <a:bodyPr/>
        <a:lstStyle/>
        <a:p>
          <a:endParaRPr lang="en-US"/>
        </a:p>
      </dgm:t>
    </dgm:pt>
    <dgm:pt modelId="{AE0ECAEB-1A65-48D3-AB36-C96AFEA7DA1B}" type="sibTrans" cxnId="{09BA46A8-56FE-4B84-A9FE-1A4F1E8B6734}">
      <dgm:prSet/>
      <dgm:spPr/>
      <dgm:t>
        <a:bodyPr/>
        <a:lstStyle/>
        <a:p>
          <a:endParaRPr lang="en-US"/>
        </a:p>
      </dgm:t>
    </dgm:pt>
    <dgm:pt modelId="{0244A21E-03FD-4313-99E6-3F7491AD0B0E}">
      <dgm:prSet/>
      <dgm:spPr/>
      <dgm:t>
        <a:bodyPr/>
        <a:lstStyle/>
        <a:p>
          <a:r>
            <a:rPr lang="en-US" dirty="0"/>
            <a:t>List of Orders (at line-item level) Attributed to Mailed and Holdout Customers for Recent Campaign</a:t>
          </a:r>
        </a:p>
      </dgm:t>
    </dgm:pt>
    <dgm:pt modelId="{35A17D68-5F14-48EE-B1A9-400A4AA64DCF}" type="parTrans" cxnId="{6516774C-5F1F-4847-86A7-53467C9333DF}">
      <dgm:prSet/>
      <dgm:spPr/>
      <dgm:t>
        <a:bodyPr/>
        <a:lstStyle/>
        <a:p>
          <a:endParaRPr lang="en-US"/>
        </a:p>
      </dgm:t>
    </dgm:pt>
    <dgm:pt modelId="{DE542EAB-9C6B-4731-A6D7-F0A6AF4C8449}" type="sibTrans" cxnId="{6516774C-5F1F-4847-86A7-53467C9333DF}">
      <dgm:prSet/>
      <dgm:spPr/>
      <dgm:t>
        <a:bodyPr/>
        <a:lstStyle/>
        <a:p>
          <a:endParaRPr lang="en-US"/>
        </a:p>
      </dgm:t>
    </dgm:pt>
    <dgm:pt modelId="{E215C6DE-A9B8-4EB4-B878-879087927EA8}" type="pres">
      <dgm:prSet presAssocID="{313D48F9-3B68-4CD7-AE4B-8E9610049A87}" presName="Name0" presStyleCnt="0">
        <dgm:presLayoutVars>
          <dgm:dir/>
          <dgm:resizeHandles val="exact"/>
        </dgm:presLayoutVars>
      </dgm:prSet>
      <dgm:spPr/>
    </dgm:pt>
    <dgm:pt modelId="{8FDD9B09-C0DA-40F7-92D6-089CDD1D1D4C}" type="pres">
      <dgm:prSet presAssocID="{313D48F9-3B68-4CD7-AE4B-8E9610049A87}" presName="fgShape" presStyleLbl="fgShp" presStyleIdx="0" presStyleCnt="1"/>
      <dgm:spPr>
        <a:ln>
          <a:solidFill>
            <a:schemeClr val="tx1"/>
          </a:solidFill>
        </a:ln>
      </dgm:spPr>
    </dgm:pt>
    <dgm:pt modelId="{030BB5BB-9B56-4F80-B9B0-7020C98305AD}" type="pres">
      <dgm:prSet presAssocID="{313D48F9-3B68-4CD7-AE4B-8E9610049A87}" presName="linComp" presStyleCnt="0"/>
      <dgm:spPr/>
    </dgm:pt>
    <dgm:pt modelId="{55E81970-DEC3-4D3B-816F-3107018F8BA3}" type="pres">
      <dgm:prSet presAssocID="{CE93F877-4EDD-4291-BF07-FFF86CFD4BF1}" presName="compNode" presStyleCnt="0"/>
      <dgm:spPr/>
    </dgm:pt>
    <dgm:pt modelId="{DC26D886-6BE7-4532-9AEF-3A79CC4E3BF2}" type="pres">
      <dgm:prSet presAssocID="{CE93F877-4EDD-4291-BF07-FFF86CFD4BF1}" presName="bkgdShape" presStyleLbl="node1" presStyleIdx="0" presStyleCnt="4"/>
      <dgm:spPr/>
    </dgm:pt>
    <dgm:pt modelId="{667F377E-637A-4127-92EF-DD496705809F}" type="pres">
      <dgm:prSet presAssocID="{CE93F877-4EDD-4291-BF07-FFF86CFD4BF1}" presName="nodeTx" presStyleLbl="node1" presStyleIdx="0" presStyleCnt="4">
        <dgm:presLayoutVars>
          <dgm:bulletEnabled val="1"/>
        </dgm:presLayoutVars>
      </dgm:prSet>
      <dgm:spPr/>
    </dgm:pt>
    <dgm:pt modelId="{3E78DD59-ADFB-4D39-B6F8-3D64DA07E82E}" type="pres">
      <dgm:prSet presAssocID="{CE93F877-4EDD-4291-BF07-FFF86CFD4BF1}" presName="invisiNode" presStyleLbl="node1" presStyleIdx="0" presStyleCnt="4"/>
      <dgm:spPr/>
    </dgm:pt>
    <dgm:pt modelId="{D39B385A-5A35-4CD8-836E-F268E615E7AC}" type="pres">
      <dgm:prSet presAssocID="{CE93F877-4EDD-4291-BF07-FFF86CFD4BF1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ute (Two Pins With A Path) with solid fill"/>
        </a:ext>
      </dgm:extLst>
    </dgm:pt>
    <dgm:pt modelId="{6ECED762-4DFD-4DB1-8D7B-5FB2D0FAAF80}" type="pres">
      <dgm:prSet presAssocID="{A4434BCE-86BA-4F72-AD79-99321654BEDD}" presName="sibTrans" presStyleLbl="sibTrans2D1" presStyleIdx="0" presStyleCnt="0"/>
      <dgm:spPr/>
    </dgm:pt>
    <dgm:pt modelId="{5D40BFA7-C9BE-4639-8775-D46091289EF8}" type="pres">
      <dgm:prSet presAssocID="{15CD7F87-110F-4436-BA6B-627DD77878B1}" presName="compNode" presStyleCnt="0"/>
      <dgm:spPr/>
    </dgm:pt>
    <dgm:pt modelId="{49A43E5D-104E-4EAF-8F51-5453E00CD3F0}" type="pres">
      <dgm:prSet presAssocID="{15CD7F87-110F-4436-BA6B-627DD77878B1}" presName="bkgdShape" presStyleLbl="node1" presStyleIdx="1" presStyleCnt="4"/>
      <dgm:spPr/>
    </dgm:pt>
    <dgm:pt modelId="{0D9C9D8A-91A2-4E3B-9D30-84F346ED4AE0}" type="pres">
      <dgm:prSet presAssocID="{15CD7F87-110F-4436-BA6B-627DD77878B1}" presName="nodeTx" presStyleLbl="node1" presStyleIdx="1" presStyleCnt="4">
        <dgm:presLayoutVars>
          <dgm:bulletEnabled val="1"/>
        </dgm:presLayoutVars>
      </dgm:prSet>
      <dgm:spPr/>
    </dgm:pt>
    <dgm:pt modelId="{01AA7A5E-03B6-44F7-84BD-51050983BDCF}" type="pres">
      <dgm:prSet presAssocID="{15CD7F87-110F-4436-BA6B-627DD77878B1}" presName="invisiNode" presStyleLbl="node1" presStyleIdx="1" presStyleCnt="4"/>
      <dgm:spPr/>
    </dgm:pt>
    <dgm:pt modelId="{1EE7EE20-BA29-49F1-9D49-03BFC71FF7F9}" type="pres">
      <dgm:prSet presAssocID="{15CD7F87-110F-4436-BA6B-627DD77878B1}" presName="imagNode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7217EAEC-EDD8-4275-B826-5199212BD15F}" type="pres">
      <dgm:prSet presAssocID="{4CD57476-4908-447E-85A3-AF0D7E2035BE}" presName="sibTrans" presStyleLbl="sibTrans2D1" presStyleIdx="0" presStyleCnt="0"/>
      <dgm:spPr/>
    </dgm:pt>
    <dgm:pt modelId="{0412B8CB-E1FE-4AF1-9208-46DC361CFF9E}" type="pres">
      <dgm:prSet presAssocID="{28076562-8C82-4833-A8BB-EEF6A836BD99}" presName="compNode" presStyleCnt="0"/>
      <dgm:spPr/>
    </dgm:pt>
    <dgm:pt modelId="{35C0059B-9BCC-4116-B785-7820E0DE4B0F}" type="pres">
      <dgm:prSet presAssocID="{28076562-8C82-4833-A8BB-EEF6A836BD99}" presName="bkgdShape" presStyleLbl="node1" presStyleIdx="2" presStyleCnt="4"/>
      <dgm:spPr/>
    </dgm:pt>
    <dgm:pt modelId="{20721512-9F0F-412F-9B44-304D0F08B8FB}" type="pres">
      <dgm:prSet presAssocID="{28076562-8C82-4833-A8BB-EEF6A836BD99}" presName="nodeTx" presStyleLbl="node1" presStyleIdx="2" presStyleCnt="4">
        <dgm:presLayoutVars>
          <dgm:bulletEnabled val="1"/>
        </dgm:presLayoutVars>
      </dgm:prSet>
      <dgm:spPr/>
    </dgm:pt>
    <dgm:pt modelId="{06840B81-9BBF-4E66-B77C-9F7F2DB144CF}" type="pres">
      <dgm:prSet presAssocID="{28076562-8C82-4833-A8BB-EEF6A836BD99}" presName="invisiNode" presStyleLbl="node1" presStyleIdx="2" presStyleCnt="4"/>
      <dgm:spPr/>
    </dgm:pt>
    <dgm:pt modelId="{5204F024-ACEE-4CEB-8C76-B2D269F562CB}" type="pres">
      <dgm:prSet presAssocID="{28076562-8C82-4833-A8BB-EEF6A836BD99}" presName="imagNode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lbox with solid fill"/>
        </a:ext>
      </dgm:extLst>
    </dgm:pt>
    <dgm:pt modelId="{97541299-568E-47F7-9968-1B6346EE9AAF}" type="pres">
      <dgm:prSet presAssocID="{AE0ECAEB-1A65-48D3-AB36-C96AFEA7DA1B}" presName="sibTrans" presStyleLbl="sibTrans2D1" presStyleIdx="0" presStyleCnt="0"/>
      <dgm:spPr/>
    </dgm:pt>
    <dgm:pt modelId="{8135FD11-B813-49DB-8009-C1D63E4DEBE5}" type="pres">
      <dgm:prSet presAssocID="{0244A21E-03FD-4313-99E6-3F7491AD0B0E}" presName="compNode" presStyleCnt="0"/>
      <dgm:spPr/>
    </dgm:pt>
    <dgm:pt modelId="{CF577F79-E8BC-4DF3-8B86-65606ED2A740}" type="pres">
      <dgm:prSet presAssocID="{0244A21E-03FD-4313-99E6-3F7491AD0B0E}" presName="bkgdShape" presStyleLbl="node1" presStyleIdx="3" presStyleCnt="4"/>
      <dgm:spPr/>
    </dgm:pt>
    <dgm:pt modelId="{A7898DBC-DAED-4AA1-8185-1364C1D6FF82}" type="pres">
      <dgm:prSet presAssocID="{0244A21E-03FD-4313-99E6-3F7491AD0B0E}" presName="nodeTx" presStyleLbl="node1" presStyleIdx="3" presStyleCnt="4">
        <dgm:presLayoutVars>
          <dgm:bulletEnabled val="1"/>
        </dgm:presLayoutVars>
      </dgm:prSet>
      <dgm:spPr/>
    </dgm:pt>
    <dgm:pt modelId="{188AD003-12C2-4260-B2B0-E27923B27DC1}" type="pres">
      <dgm:prSet presAssocID="{0244A21E-03FD-4313-99E6-3F7491AD0B0E}" presName="invisiNode" presStyleLbl="node1" presStyleIdx="3" presStyleCnt="4"/>
      <dgm:spPr/>
    </dgm:pt>
    <dgm:pt modelId="{6589DE46-A6DC-42C3-A078-3DC0DC7857A1}" type="pres">
      <dgm:prSet presAssocID="{0244A21E-03FD-4313-99E6-3F7491AD0B0E}" presName="imagNode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 with solid fill"/>
        </a:ext>
      </dgm:extLst>
    </dgm:pt>
  </dgm:ptLst>
  <dgm:cxnLst>
    <dgm:cxn modelId="{E994920C-FF20-4AE6-B937-A45B1DC24725}" type="presOf" srcId="{4CD57476-4908-447E-85A3-AF0D7E2035BE}" destId="{7217EAEC-EDD8-4275-B826-5199212BD15F}" srcOrd="0" destOrd="0" presId="urn:microsoft.com/office/officeart/2005/8/layout/hList7"/>
    <dgm:cxn modelId="{D9BA2518-3842-4FD8-8206-738CFFCC49BA}" type="presOf" srcId="{15CD7F87-110F-4436-BA6B-627DD77878B1}" destId="{49A43E5D-104E-4EAF-8F51-5453E00CD3F0}" srcOrd="0" destOrd="0" presId="urn:microsoft.com/office/officeart/2005/8/layout/hList7"/>
    <dgm:cxn modelId="{58DBF824-B674-4F83-A7F9-B3A076A7393A}" type="presOf" srcId="{28076562-8C82-4833-A8BB-EEF6A836BD99}" destId="{20721512-9F0F-412F-9B44-304D0F08B8FB}" srcOrd="1" destOrd="0" presId="urn:microsoft.com/office/officeart/2005/8/layout/hList7"/>
    <dgm:cxn modelId="{08A7895B-606C-471C-9BCA-455FF0D42CBC}" srcId="{313D48F9-3B68-4CD7-AE4B-8E9610049A87}" destId="{15CD7F87-110F-4436-BA6B-627DD77878B1}" srcOrd="1" destOrd="0" parTransId="{4FA90A75-8145-412C-9FE9-BF8CCD265019}" sibTransId="{4CD57476-4908-447E-85A3-AF0D7E2035BE}"/>
    <dgm:cxn modelId="{A4099762-222A-4517-8E4B-EA0361A8A4B0}" type="presOf" srcId="{AE0ECAEB-1A65-48D3-AB36-C96AFEA7DA1B}" destId="{97541299-568E-47F7-9968-1B6346EE9AAF}" srcOrd="0" destOrd="0" presId="urn:microsoft.com/office/officeart/2005/8/layout/hList7"/>
    <dgm:cxn modelId="{41F89463-3ACF-45F9-921B-BA682054E44C}" type="presOf" srcId="{0244A21E-03FD-4313-99E6-3F7491AD0B0E}" destId="{CF577F79-E8BC-4DF3-8B86-65606ED2A740}" srcOrd="0" destOrd="0" presId="urn:microsoft.com/office/officeart/2005/8/layout/hList7"/>
    <dgm:cxn modelId="{E2CC3C46-4476-4F2A-98A7-2E9F49FA0F7F}" type="presOf" srcId="{CE93F877-4EDD-4291-BF07-FFF86CFD4BF1}" destId="{DC26D886-6BE7-4532-9AEF-3A79CC4E3BF2}" srcOrd="0" destOrd="0" presId="urn:microsoft.com/office/officeart/2005/8/layout/hList7"/>
    <dgm:cxn modelId="{6516774C-5F1F-4847-86A7-53467C9333DF}" srcId="{313D48F9-3B68-4CD7-AE4B-8E9610049A87}" destId="{0244A21E-03FD-4313-99E6-3F7491AD0B0E}" srcOrd="3" destOrd="0" parTransId="{35A17D68-5F14-48EE-B1A9-400A4AA64DCF}" sibTransId="{DE542EAB-9C6B-4731-A6D7-F0A6AF4C8449}"/>
    <dgm:cxn modelId="{9EDC6370-A689-4E4B-8CB9-00DE7C4916B7}" type="presOf" srcId="{28076562-8C82-4833-A8BB-EEF6A836BD99}" destId="{35C0059B-9BCC-4116-B785-7820E0DE4B0F}" srcOrd="0" destOrd="0" presId="urn:microsoft.com/office/officeart/2005/8/layout/hList7"/>
    <dgm:cxn modelId="{13414057-B1C1-4E65-9176-EBE83EA1D65E}" type="presOf" srcId="{A4434BCE-86BA-4F72-AD79-99321654BEDD}" destId="{6ECED762-4DFD-4DB1-8D7B-5FB2D0FAAF80}" srcOrd="0" destOrd="0" presId="urn:microsoft.com/office/officeart/2005/8/layout/hList7"/>
    <dgm:cxn modelId="{09BA46A8-56FE-4B84-A9FE-1A4F1E8B6734}" srcId="{313D48F9-3B68-4CD7-AE4B-8E9610049A87}" destId="{28076562-8C82-4833-A8BB-EEF6A836BD99}" srcOrd="2" destOrd="0" parTransId="{7332FAF2-88B3-4434-9EFF-20ADF9DE9319}" sibTransId="{AE0ECAEB-1A65-48D3-AB36-C96AFEA7DA1B}"/>
    <dgm:cxn modelId="{4C2DDDA8-84EF-4789-974A-29C75832C15A}" type="presOf" srcId="{313D48F9-3B68-4CD7-AE4B-8E9610049A87}" destId="{E215C6DE-A9B8-4EB4-B878-879087927EA8}" srcOrd="0" destOrd="0" presId="urn:microsoft.com/office/officeart/2005/8/layout/hList7"/>
    <dgm:cxn modelId="{631D51CC-A73A-4DD5-ACE5-1D4F1DAEF645}" type="presOf" srcId="{15CD7F87-110F-4436-BA6B-627DD77878B1}" destId="{0D9C9D8A-91A2-4E3B-9D30-84F346ED4AE0}" srcOrd="1" destOrd="0" presId="urn:microsoft.com/office/officeart/2005/8/layout/hList7"/>
    <dgm:cxn modelId="{99CA5FD6-FBE2-44B6-B59E-ACB643398934}" type="presOf" srcId="{CE93F877-4EDD-4291-BF07-FFF86CFD4BF1}" destId="{667F377E-637A-4127-92EF-DD496705809F}" srcOrd="1" destOrd="0" presId="urn:microsoft.com/office/officeart/2005/8/layout/hList7"/>
    <dgm:cxn modelId="{9D0010E2-46D4-48F1-9A7F-7C2DEA56CE6C}" srcId="{313D48F9-3B68-4CD7-AE4B-8E9610049A87}" destId="{CE93F877-4EDD-4291-BF07-FFF86CFD4BF1}" srcOrd="0" destOrd="0" parTransId="{5A1F49DF-C71B-4893-9C60-3B9D36B79ED4}" sibTransId="{A4434BCE-86BA-4F72-AD79-99321654BEDD}"/>
    <dgm:cxn modelId="{74F072EF-2565-48D7-88B5-F605AFE79F86}" type="presOf" srcId="{0244A21E-03FD-4313-99E6-3F7491AD0B0E}" destId="{A7898DBC-DAED-4AA1-8185-1364C1D6FF82}" srcOrd="1" destOrd="0" presId="urn:microsoft.com/office/officeart/2005/8/layout/hList7"/>
    <dgm:cxn modelId="{B335D58B-9588-4FAA-83D9-B3BE6AFCBB71}" type="presParOf" srcId="{E215C6DE-A9B8-4EB4-B878-879087927EA8}" destId="{8FDD9B09-C0DA-40F7-92D6-089CDD1D1D4C}" srcOrd="0" destOrd="0" presId="urn:microsoft.com/office/officeart/2005/8/layout/hList7"/>
    <dgm:cxn modelId="{8FAB083B-9402-4D07-BD92-FC9C3770238C}" type="presParOf" srcId="{E215C6DE-A9B8-4EB4-B878-879087927EA8}" destId="{030BB5BB-9B56-4F80-B9B0-7020C98305AD}" srcOrd="1" destOrd="0" presId="urn:microsoft.com/office/officeart/2005/8/layout/hList7"/>
    <dgm:cxn modelId="{A2616F22-1ADA-4E45-B912-0C774E6D0648}" type="presParOf" srcId="{030BB5BB-9B56-4F80-B9B0-7020C98305AD}" destId="{55E81970-DEC3-4D3B-816F-3107018F8BA3}" srcOrd="0" destOrd="0" presId="urn:microsoft.com/office/officeart/2005/8/layout/hList7"/>
    <dgm:cxn modelId="{639CA6AD-CF51-41F0-A7C8-DAEE7807C5D7}" type="presParOf" srcId="{55E81970-DEC3-4D3B-816F-3107018F8BA3}" destId="{DC26D886-6BE7-4532-9AEF-3A79CC4E3BF2}" srcOrd="0" destOrd="0" presId="urn:microsoft.com/office/officeart/2005/8/layout/hList7"/>
    <dgm:cxn modelId="{46FCD1FB-FE3C-4BF0-A307-C47149222C5B}" type="presParOf" srcId="{55E81970-DEC3-4D3B-816F-3107018F8BA3}" destId="{667F377E-637A-4127-92EF-DD496705809F}" srcOrd="1" destOrd="0" presId="urn:microsoft.com/office/officeart/2005/8/layout/hList7"/>
    <dgm:cxn modelId="{99C962F4-3117-4511-8550-CDA23C96F1FE}" type="presParOf" srcId="{55E81970-DEC3-4D3B-816F-3107018F8BA3}" destId="{3E78DD59-ADFB-4D39-B6F8-3D64DA07E82E}" srcOrd="2" destOrd="0" presId="urn:microsoft.com/office/officeart/2005/8/layout/hList7"/>
    <dgm:cxn modelId="{C7451562-803C-4BA7-AA65-67DD5D4A28EA}" type="presParOf" srcId="{55E81970-DEC3-4D3B-816F-3107018F8BA3}" destId="{D39B385A-5A35-4CD8-836E-F268E615E7AC}" srcOrd="3" destOrd="0" presId="urn:microsoft.com/office/officeart/2005/8/layout/hList7"/>
    <dgm:cxn modelId="{BA36242E-E854-441E-9700-905B85BCBE2E}" type="presParOf" srcId="{030BB5BB-9B56-4F80-B9B0-7020C98305AD}" destId="{6ECED762-4DFD-4DB1-8D7B-5FB2D0FAAF80}" srcOrd="1" destOrd="0" presId="urn:microsoft.com/office/officeart/2005/8/layout/hList7"/>
    <dgm:cxn modelId="{142EB7C4-7F0F-495E-819C-2179F0A48B29}" type="presParOf" srcId="{030BB5BB-9B56-4F80-B9B0-7020C98305AD}" destId="{5D40BFA7-C9BE-4639-8775-D46091289EF8}" srcOrd="2" destOrd="0" presId="urn:microsoft.com/office/officeart/2005/8/layout/hList7"/>
    <dgm:cxn modelId="{4A239246-D933-4798-AED9-B36A47401C8A}" type="presParOf" srcId="{5D40BFA7-C9BE-4639-8775-D46091289EF8}" destId="{49A43E5D-104E-4EAF-8F51-5453E00CD3F0}" srcOrd="0" destOrd="0" presId="urn:microsoft.com/office/officeart/2005/8/layout/hList7"/>
    <dgm:cxn modelId="{5A74320F-2172-480C-B16F-FD38F98F3851}" type="presParOf" srcId="{5D40BFA7-C9BE-4639-8775-D46091289EF8}" destId="{0D9C9D8A-91A2-4E3B-9D30-84F346ED4AE0}" srcOrd="1" destOrd="0" presId="urn:microsoft.com/office/officeart/2005/8/layout/hList7"/>
    <dgm:cxn modelId="{12F4F444-DCF9-42D3-827D-38A3AA91A6CA}" type="presParOf" srcId="{5D40BFA7-C9BE-4639-8775-D46091289EF8}" destId="{01AA7A5E-03B6-44F7-84BD-51050983BDCF}" srcOrd="2" destOrd="0" presId="urn:microsoft.com/office/officeart/2005/8/layout/hList7"/>
    <dgm:cxn modelId="{8BF690FC-D376-4611-B0E6-2DE97675333F}" type="presParOf" srcId="{5D40BFA7-C9BE-4639-8775-D46091289EF8}" destId="{1EE7EE20-BA29-49F1-9D49-03BFC71FF7F9}" srcOrd="3" destOrd="0" presId="urn:microsoft.com/office/officeart/2005/8/layout/hList7"/>
    <dgm:cxn modelId="{283F2662-0462-4684-B577-FEABD2218B89}" type="presParOf" srcId="{030BB5BB-9B56-4F80-B9B0-7020C98305AD}" destId="{7217EAEC-EDD8-4275-B826-5199212BD15F}" srcOrd="3" destOrd="0" presId="urn:microsoft.com/office/officeart/2005/8/layout/hList7"/>
    <dgm:cxn modelId="{962B15CE-C62F-492B-920F-842E9E4645E2}" type="presParOf" srcId="{030BB5BB-9B56-4F80-B9B0-7020C98305AD}" destId="{0412B8CB-E1FE-4AF1-9208-46DC361CFF9E}" srcOrd="4" destOrd="0" presId="urn:microsoft.com/office/officeart/2005/8/layout/hList7"/>
    <dgm:cxn modelId="{A680AEE6-F53C-4347-8E9D-1972680E86EA}" type="presParOf" srcId="{0412B8CB-E1FE-4AF1-9208-46DC361CFF9E}" destId="{35C0059B-9BCC-4116-B785-7820E0DE4B0F}" srcOrd="0" destOrd="0" presId="urn:microsoft.com/office/officeart/2005/8/layout/hList7"/>
    <dgm:cxn modelId="{3C093355-43E3-4E32-BE19-6C973B58434A}" type="presParOf" srcId="{0412B8CB-E1FE-4AF1-9208-46DC361CFF9E}" destId="{20721512-9F0F-412F-9B44-304D0F08B8FB}" srcOrd="1" destOrd="0" presId="urn:microsoft.com/office/officeart/2005/8/layout/hList7"/>
    <dgm:cxn modelId="{2DCDE0D3-D8D3-4621-BB4E-8588775A6256}" type="presParOf" srcId="{0412B8CB-E1FE-4AF1-9208-46DC361CFF9E}" destId="{06840B81-9BBF-4E66-B77C-9F7F2DB144CF}" srcOrd="2" destOrd="0" presId="urn:microsoft.com/office/officeart/2005/8/layout/hList7"/>
    <dgm:cxn modelId="{50825459-9609-4387-986F-D22B66762696}" type="presParOf" srcId="{0412B8CB-E1FE-4AF1-9208-46DC361CFF9E}" destId="{5204F024-ACEE-4CEB-8C76-B2D269F562CB}" srcOrd="3" destOrd="0" presId="urn:microsoft.com/office/officeart/2005/8/layout/hList7"/>
    <dgm:cxn modelId="{1D99940B-AF82-4211-B5FE-FD4C10BC782C}" type="presParOf" srcId="{030BB5BB-9B56-4F80-B9B0-7020C98305AD}" destId="{97541299-568E-47F7-9968-1B6346EE9AAF}" srcOrd="5" destOrd="0" presId="urn:microsoft.com/office/officeart/2005/8/layout/hList7"/>
    <dgm:cxn modelId="{0B4051BF-9FC3-48ED-805E-09F9E830D117}" type="presParOf" srcId="{030BB5BB-9B56-4F80-B9B0-7020C98305AD}" destId="{8135FD11-B813-49DB-8009-C1D63E4DEBE5}" srcOrd="6" destOrd="0" presId="urn:microsoft.com/office/officeart/2005/8/layout/hList7"/>
    <dgm:cxn modelId="{A2997945-F5A2-4085-95C8-A05F01830276}" type="presParOf" srcId="{8135FD11-B813-49DB-8009-C1D63E4DEBE5}" destId="{CF577F79-E8BC-4DF3-8B86-65606ED2A740}" srcOrd="0" destOrd="0" presId="urn:microsoft.com/office/officeart/2005/8/layout/hList7"/>
    <dgm:cxn modelId="{698342F3-58DB-49B6-8A30-F6B5B6D1F941}" type="presParOf" srcId="{8135FD11-B813-49DB-8009-C1D63E4DEBE5}" destId="{A7898DBC-DAED-4AA1-8185-1364C1D6FF82}" srcOrd="1" destOrd="0" presId="urn:microsoft.com/office/officeart/2005/8/layout/hList7"/>
    <dgm:cxn modelId="{94AE96C3-DF32-46EA-BC68-DC999BB4ED82}" type="presParOf" srcId="{8135FD11-B813-49DB-8009-C1D63E4DEBE5}" destId="{188AD003-12C2-4260-B2B0-E27923B27DC1}" srcOrd="2" destOrd="0" presId="urn:microsoft.com/office/officeart/2005/8/layout/hList7"/>
    <dgm:cxn modelId="{FF169D6D-9AFB-4CE9-9628-99A3EEC164EE}" type="presParOf" srcId="{8135FD11-B813-49DB-8009-C1D63E4DEBE5}" destId="{6589DE46-A6DC-42C3-A078-3DC0DC7857A1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0A8F5D-D910-4CA6-A416-EA7744624407}">
      <dsp:nvSpPr>
        <dsp:cNvPr id="0" name=""/>
        <dsp:cNvSpPr/>
      </dsp:nvSpPr>
      <dsp:spPr>
        <a:xfrm>
          <a:off x="0" y="688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AD76C2-3AE1-4A2A-96F3-FBDC054068C2}">
      <dsp:nvSpPr>
        <dsp:cNvPr id="0" name=""/>
        <dsp:cNvSpPr/>
      </dsp:nvSpPr>
      <dsp:spPr>
        <a:xfrm>
          <a:off x="487230" y="363091"/>
          <a:ext cx="885873" cy="8858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406C0-4568-493A-A437-73331B20BD57}">
      <dsp:nvSpPr>
        <dsp:cNvPr id="0" name=""/>
        <dsp:cNvSpPr/>
      </dsp:nvSpPr>
      <dsp:spPr>
        <a:xfrm>
          <a:off x="1860334" y="688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Postal Route Data for SLM Direct Mailing in Atlanta</a:t>
          </a:r>
        </a:p>
      </dsp:txBody>
      <dsp:txXfrm>
        <a:off x="1860334" y="688"/>
        <a:ext cx="4195115" cy="1610679"/>
      </dsp:txXfrm>
    </dsp:sp>
    <dsp:sp modelId="{EC09EEAB-ED0E-4854-BA28-D2D52BC76E83}">
      <dsp:nvSpPr>
        <dsp:cNvPr id="0" name=""/>
        <dsp:cNvSpPr/>
      </dsp:nvSpPr>
      <dsp:spPr>
        <a:xfrm>
          <a:off x="0" y="201403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A51764-B303-48A2-B182-75BEBBC960AB}">
      <dsp:nvSpPr>
        <dsp:cNvPr id="0" name=""/>
        <dsp:cNvSpPr/>
      </dsp:nvSpPr>
      <dsp:spPr>
        <a:xfrm>
          <a:off x="487230" y="2376440"/>
          <a:ext cx="885873" cy="8858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97AB3-9399-427B-8835-A1674361EE74}">
      <dsp:nvSpPr>
        <dsp:cNvPr id="0" name=""/>
        <dsp:cNvSpPr/>
      </dsp:nvSpPr>
      <dsp:spPr>
        <a:xfrm>
          <a:off x="1860334" y="2014037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Client Mail Plan</a:t>
          </a:r>
        </a:p>
      </dsp:txBody>
      <dsp:txXfrm>
        <a:off x="1860334" y="2014037"/>
        <a:ext cx="4195115" cy="1610679"/>
      </dsp:txXfrm>
    </dsp:sp>
    <dsp:sp modelId="{ECD29131-55C5-4091-95CD-C3FBDE0ECCE3}">
      <dsp:nvSpPr>
        <dsp:cNvPr id="0" name=""/>
        <dsp:cNvSpPr/>
      </dsp:nvSpPr>
      <dsp:spPr>
        <a:xfrm>
          <a:off x="0" y="4027387"/>
          <a:ext cx="6055450" cy="161067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AEA3A0-7AA8-4148-B170-0F5B20E23A4C}">
      <dsp:nvSpPr>
        <dsp:cNvPr id="0" name=""/>
        <dsp:cNvSpPr/>
      </dsp:nvSpPr>
      <dsp:spPr>
        <a:xfrm>
          <a:off x="487230" y="4389790"/>
          <a:ext cx="885873" cy="8858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7CD79-9EEB-44A9-B6AF-2FEFA5629F5D}">
      <dsp:nvSpPr>
        <dsp:cNvPr id="0" name=""/>
        <dsp:cNvSpPr/>
      </dsp:nvSpPr>
      <dsp:spPr>
        <a:xfrm>
          <a:off x="1860334" y="4027387"/>
          <a:ext cx="4195115" cy="1610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464" tIns="170464" rIns="170464" bIns="17046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Machine Learning Model: Postal Routes </a:t>
          </a:r>
        </a:p>
      </dsp:txBody>
      <dsp:txXfrm>
        <a:off x="1860334" y="4027387"/>
        <a:ext cx="4195115" cy="16106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4DB946-AB8E-4F9B-A205-03BB6A9FEF9E}">
      <dsp:nvSpPr>
        <dsp:cNvPr id="0" name=""/>
        <dsp:cNvSpPr/>
      </dsp:nvSpPr>
      <dsp:spPr>
        <a:xfrm>
          <a:off x="0" y="4405"/>
          <a:ext cx="6055450" cy="9383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C56742-7BCD-45EE-965A-F49BB8908481}">
      <dsp:nvSpPr>
        <dsp:cNvPr id="0" name=""/>
        <dsp:cNvSpPr/>
      </dsp:nvSpPr>
      <dsp:spPr>
        <a:xfrm>
          <a:off x="283843" y="215528"/>
          <a:ext cx="516078" cy="516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E278D-D7F3-4C7D-9029-28BD3A2F6CFE}">
      <dsp:nvSpPr>
        <dsp:cNvPr id="0" name=""/>
        <dsp:cNvSpPr/>
      </dsp:nvSpPr>
      <dsp:spPr>
        <a:xfrm>
          <a:off x="1083764" y="4405"/>
          <a:ext cx="4971685" cy="9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06" tIns="99306" rIns="99306" bIns="993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Background of Data</a:t>
          </a:r>
        </a:p>
      </dsp:txBody>
      <dsp:txXfrm>
        <a:off x="1083764" y="4405"/>
        <a:ext cx="4971685" cy="938324"/>
      </dsp:txXfrm>
    </dsp:sp>
    <dsp:sp modelId="{A1CA5DB9-392C-4563-8B77-5CA46AB397B5}">
      <dsp:nvSpPr>
        <dsp:cNvPr id="0" name=""/>
        <dsp:cNvSpPr/>
      </dsp:nvSpPr>
      <dsp:spPr>
        <a:xfrm>
          <a:off x="0" y="1177310"/>
          <a:ext cx="6055450" cy="9383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A054B-7A74-4FA9-8CA5-3ECCC998284C}">
      <dsp:nvSpPr>
        <dsp:cNvPr id="0" name=""/>
        <dsp:cNvSpPr/>
      </dsp:nvSpPr>
      <dsp:spPr>
        <a:xfrm>
          <a:off x="283843" y="1388433"/>
          <a:ext cx="516078" cy="516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9D2E60-ED35-4CBA-B07E-9E089ABA4850}">
      <dsp:nvSpPr>
        <dsp:cNvPr id="0" name=""/>
        <dsp:cNvSpPr/>
      </dsp:nvSpPr>
      <dsp:spPr>
        <a:xfrm>
          <a:off x="1083764" y="1177310"/>
          <a:ext cx="4971685" cy="9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06" tIns="99306" rIns="99306" bIns="993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Objectives</a:t>
          </a:r>
        </a:p>
      </dsp:txBody>
      <dsp:txXfrm>
        <a:off x="1083764" y="1177310"/>
        <a:ext cx="4971685" cy="938324"/>
      </dsp:txXfrm>
    </dsp:sp>
    <dsp:sp modelId="{8D5AAF92-4D39-471D-8061-381570CBAAB7}">
      <dsp:nvSpPr>
        <dsp:cNvPr id="0" name=""/>
        <dsp:cNvSpPr/>
      </dsp:nvSpPr>
      <dsp:spPr>
        <a:xfrm>
          <a:off x="0" y="2350215"/>
          <a:ext cx="6055450" cy="9383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49F42-011F-4527-9F93-C0064D929AD8}">
      <dsp:nvSpPr>
        <dsp:cNvPr id="0" name=""/>
        <dsp:cNvSpPr/>
      </dsp:nvSpPr>
      <dsp:spPr>
        <a:xfrm>
          <a:off x="283843" y="2561338"/>
          <a:ext cx="516078" cy="516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01FB6-C95F-41B1-9256-A67863DA6412}">
      <dsp:nvSpPr>
        <dsp:cNvPr id="0" name=""/>
        <dsp:cNvSpPr/>
      </dsp:nvSpPr>
      <dsp:spPr>
        <a:xfrm>
          <a:off x="1083764" y="2350215"/>
          <a:ext cx="4971685" cy="9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06" tIns="99306" rIns="99306" bIns="993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Results and Discussion</a:t>
          </a:r>
        </a:p>
      </dsp:txBody>
      <dsp:txXfrm>
        <a:off x="1083764" y="2350215"/>
        <a:ext cx="4971685" cy="938324"/>
      </dsp:txXfrm>
    </dsp:sp>
    <dsp:sp modelId="{4F7856D7-CDC5-4ECB-A30C-DC5791D36BAC}">
      <dsp:nvSpPr>
        <dsp:cNvPr id="0" name=""/>
        <dsp:cNvSpPr/>
      </dsp:nvSpPr>
      <dsp:spPr>
        <a:xfrm>
          <a:off x="0" y="3523120"/>
          <a:ext cx="6055450" cy="9383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A94D02-D06A-46F4-BD79-C0B29E20CB60}">
      <dsp:nvSpPr>
        <dsp:cNvPr id="0" name=""/>
        <dsp:cNvSpPr/>
      </dsp:nvSpPr>
      <dsp:spPr>
        <a:xfrm>
          <a:off x="283843" y="3734243"/>
          <a:ext cx="516078" cy="516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F1ACC3-C321-45BD-9B75-A598DF9BBF61}">
      <dsp:nvSpPr>
        <dsp:cNvPr id="0" name=""/>
        <dsp:cNvSpPr/>
      </dsp:nvSpPr>
      <dsp:spPr>
        <a:xfrm>
          <a:off x="1083764" y="3523120"/>
          <a:ext cx="4971685" cy="9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06" tIns="99306" rIns="99306" bIns="993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Conclusion </a:t>
          </a:r>
        </a:p>
      </dsp:txBody>
      <dsp:txXfrm>
        <a:off x="1083764" y="3523120"/>
        <a:ext cx="4971685" cy="938324"/>
      </dsp:txXfrm>
    </dsp:sp>
    <dsp:sp modelId="{855EAEF1-0355-4F18-939D-60034D638872}">
      <dsp:nvSpPr>
        <dsp:cNvPr id="0" name=""/>
        <dsp:cNvSpPr/>
      </dsp:nvSpPr>
      <dsp:spPr>
        <a:xfrm>
          <a:off x="0" y="4696025"/>
          <a:ext cx="6055450" cy="93832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F936A-B35E-4F08-896E-6A98DC3C7AAE}">
      <dsp:nvSpPr>
        <dsp:cNvPr id="0" name=""/>
        <dsp:cNvSpPr/>
      </dsp:nvSpPr>
      <dsp:spPr>
        <a:xfrm>
          <a:off x="283843" y="4907148"/>
          <a:ext cx="516078" cy="516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2381DE-B637-4986-AF21-E50B96B251D4}">
      <dsp:nvSpPr>
        <dsp:cNvPr id="0" name=""/>
        <dsp:cNvSpPr/>
      </dsp:nvSpPr>
      <dsp:spPr>
        <a:xfrm>
          <a:off x="1083764" y="4696025"/>
          <a:ext cx="4971685" cy="938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306" tIns="99306" rIns="99306" bIns="99306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Future Works and Research </a:t>
          </a:r>
        </a:p>
      </dsp:txBody>
      <dsp:txXfrm>
        <a:off x="1083764" y="4696025"/>
        <a:ext cx="4971685" cy="9383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26D886-6BE7-4532-9AEF-3A79CC4E3BF2}">
      <dsp:nvSpPr>
        <dsp:cNvPr id="0" name=""/>
        <dsp:cNvSpPr/>
      </dsp:nvSpPr>
      <dsp:spPr>
        <a:xfrm>
          <a:off x="2420" y="0"/>
          <a:ext cx="2537008" cy="3261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Postal Route Data for Atlanta</a:t>
          </a:r>
        </a:p>
      </dsp:txBody>
      <dsp:txXfrm>
        <a:off x="2420" y="1304715"/>
        <a:ext cx="2537008" cy="1304715"/>
      </dsp:txXfrm>
    </dsp:sp>
    <dsp:sp modelId="{D39B385A-5A35-4CD8-836E-F268E615E7AC}">
      <dsp:nvSpPr>
        <dsp:cNvPr id="0" name=""/>
        <dsp:cNvSpPr/>
      </dsp:nvSpPr>
      <dsp:spPr>
        <a:xfrm>
          <a:off x="727836" y="195707"/>
          <a:ext cx="1086175" cy="10861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49A43E5D-104E-4EAF-8F51-5453E00CD3F0}">
      <dsp:nvSpPr>
        <dsp:cNvPr id="0" name=""/>
        <dsp:cNvSpPr/>
      </dsp:nvSpPr>
      <dsp:spPr>
        <a:xfrm>
          <a:off x="2615539" y="0"/>
          <a:ext cx="2537008" cy="3261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Client Zip Ranking</a:t>
          </a:r>
        </a:p>
      </dsp:txBody>
      <dsp:txXfrm>
        <a:off x="2615539" y="1304715"/>
        <a:ext cx="2537008" cy="1304715"/>
      </dsp:txXfrm>
    </dsp:sp>
    <dsp:sp modelId="{1EE7EE20-BA29-49F1-9D49-03BFC71FF7F9}">
      <dsp:nvSpPr>
        <dsp:cNvPr id="0" name=""/>
        <dsp:cNvSpPr/>
      </dsp:nvSpPr>
      <dsp:spPr>
        <a:xfrm>
          <a:off x="3340955" y="195707"/>
          <a:ext cx="1086175" cy="108617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35C0059B-9BCC-4116-B785-7820E0DE4B0F}">
      <dsp:nvSpPr>
        <dsp:cNvPr id="0" name=""/>
        <dsp:cNvSpPr/>
      </dsp:nvSpPr>
      <dsp:spPr>
        <a:xfrm>
          <a:off x="5228657" y="0"/>
          <a:ext cx="2537008" cy="3261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Previously Mailed Geocodes</a:t>
          </a:r>
        </a:p>
      </dsp:txBody>
      <dsp:txXfrm>
        <a:off x="5228657" y="1304715"/>
        <a:ext cx="2537008" cy="1304715"/>
      </dsp:txXfrm>
    </dsp:sp>
    <dsp:sp modelId="{5204F024-ACEE-4CEB-8C76-B2D269F562CB}">
      <dsp:nvSpPr>
        <dsp:cNvPr id="0" name=""/>
        <dsp:cNvSpPr/>
      </dsp:nvSpPr>
      <dsp:spPr>
        <a:xfrm>
          <a:off x="5954073" y="195707"/>
          <a:ext cx="1086175" cy="108617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CF577F79-E8BC-4DF3-8B86-65606ED2A740}">
      <dsp:nvSpPr>
        <dsp:cNvPr id="0" name=""/>
        <dsp:cNvSpPr/>
      </dsp:nvSpPr>
      <dsp:spPr>
        <a:xfrm>
          <a:off x="7841776" y="0"/>
          <a:ext cx="2537008" cy="3261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List of Orders (at line-item level) Attributed to Mailed and Holdout Customers for Recent Campaign</a:t>
          </a:r>
        </a:p>
      </dsp:txBody>
      <dsp:txXfrm>
        <a:off x="7841776" y="1304715"/>
        <a:ext cx="2537008" cy="1304715"/>
      </dsp:txXfrm>
    </dsp:sp>
    <dsp:sp modelId="{6589DE46-A6DC-42C3-A078-3DC0DC7857A1}">
      <dsp:nvSpPr>
        <dsp:cNvPr id="0" name=""/>
        <dsp:cNvSpPr/>
      </dsp:nvSpPr>
      <dsp:spPr>
        <a:xfrm>
          <a:off x="8567192" y="195707"/>
          <a:ext cx="1086175" cy="108617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FDD9B09-C0DA-40F7-92D6-089CDD1D1D4C}">
      <dsp:nvSpPr>
        <dsp:cNvPr id="0" name=""/>
        <dsp:cNvSpPr/>
      </dsp:nvSpPr>
      <dsp:spPr>
        <a:xfrm>
          <a:off x="415248" y="2609431"/>
          <a:ext cx="9550708" cy="489268"/>
        </a:xfrm>
        <a:prstGeom prst="leftRightArrow">
          <a:avLst/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04FF5-8E95-4C2F-B2AF-1A65E79F80CF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13CC6-D726-40FB-BCCD-AF8E3BD3F8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51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ECFBE-5701-4AC5-BA1D-A354C6BC1A47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Share Local Media: Data Analyst Assignment - Mitchell Keomoungkhoune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661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BCE74-A248-4B9F-B6E2-07D71D78D257}" type="datetime1">
              <a:rPr lang="en-US" smtClean="0"/>
              <a:t>8/26/2021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FBF0F21-1E81-4CA0-B8E1-D1656E05BD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Share Local Media: Data Analyst Assignment - Mitchell Keomoungkhoune</a:t>
            </a:r>
          </a:p>
        </p:txBody>
      </p:sp>
    </p:spTree>
    <p:extLst>
      <p:ext uri="{BB962C8B-B14F-4D97-AF65-F5344CB8AC3E}">
        <p14:creationId xmlns:p14="http://schemas.microsoft.com/office/powerpoint/2010/main" val="2377027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D0E17D-FAB4-480A-81FF-57AFA26CB0FC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r>
              <a:rPr lang="en-US"/>
              <a:t>Share Local Media: Business Analyst Assignment - Mitchell Keomoungkhoune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A3698E75-47D3-401E-A4C7-2E0D0F91485F}"/>
              </a:ext>
            </a:extLst>
          </p:cNvPr>
          <p:cNvSpPr txBox="1">
            <a:spLocks/>
          </p:cNvSpPr>
          <p:nvPr userDrawn="1"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27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3FDE6-3AA6-4F5D-B7D5-E4BC1A3F2E12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78790" y="6422641"/>
            <a:ext cx="6346593" cy="3651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dirty="0"/>
              <a:t>Share Local Media: Data Analyst Assignment - Mitchell Keomoungkhoune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9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823C27A5-E446-48F1-89FC-127240ACF865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/>
              <a:t>Share Local Media: Business Analyst Assignment - Mitchell Keomoungkhoune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318DB0-D398-4DA5-8E76-20CAB7D59CDA}"/>
              </a:ext>
            </a:extLst>
          </p:cNvPr>
          <p:cNvSpPr txBox="1">
            <a:spLocks/>
          </p:cNvSpPr>
          <p:nvPr userDrawn="1"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147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22D1EFF-C370-4726-99B4-1229A7F289CE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/>
              <a:t>Share Local Media: Business Analyst Assignment - Mitchell Keomoungkhoune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7C04147-E4D5-4DC9-819B-3CC42F05D595}"/>
              </a:ext>
            </a:extLst>
          </p:cNvPr>
          <p:cNvSpPr txBox="1">
            <a:spLocks/>
          </p:cNvSpPr>
          <p:nvPr userDrawn="1"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8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0FCD1785-395D-47EC-BE0D-9AA583F47D76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r>
              <a:rPr lang="en-US"/>
              <a:t>Share Local Media: Business Analyst Assignment - Mitchell Keomoungkhoune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61C4D94-F7DE-44D8-8C85-3B27E5BA21DC}"/>
              </a:ext>
            </a:extLst>
          </p:cNvPr>
          <p:cNvSpPr txBox="1">
            <a:spLocks/>
          </p:cNvSpPr>
          <p:nvPr userDrawn="1"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5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2CC8B-477F-4253-8423-02E464F869FF}" type="datetime1">
              <a:rPr lang="en-US" smtClean="0"/>
              <a:t>8/26/2021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E03235F-BC74-4F9E-9B0C-BBD2A41874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Share Local Media: Data Analyst Assignment - Mitchell Keomoungkhoune</a:t>
            </a:r>
          </a:p>
        </p:txBody>
      </p:sp>
    </p:spTree>
    <p:extLst>
      <p:ext uri="{BB962C8B-B14F-4D97-AF65-F5344CB8AC3E}">
        <p14:creationId xmlns:p14="http://schemas.microsoft.com/office/powerpoint/2010/main" val="3992889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977DB-CB02-4A30-821F-0F89F5592ED7}" type="datetime1">
              <a:rPr lang="en-US" smtClean="0"/>
              <a:t>8/26/2021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25F31A4-58C2-473A-BA5A-3895475660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Share Local Media: Data Analyst Assignment - Mitchell Keomoungkhoune</a:t>
            </a:r>
          </a:p>
        </p:txBody>
      </p:sp>
    </p:spTree>
    <p:extLst>
      <p:ext uri="{BB962C8B-B14F-4D97-AF65-F5344CB8AC3E}">
        <p14:creationId xmlns:p14="http://schemas.microsoft.com/office/powerpoint/2010/main" val="2896063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8D9E8867-369C-405E-A461-69BC7CD9BFD9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Share Local Media: Business Analyst Assignment - Mitchell Keomoungkhoune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3C54B303-8CA3-4D64-A33B-B557241E67B2}"/>
              </a:ext>
            </a:extLst>
          </p:cNvPr>
          <p:cNvSpPr txBox="1">
            <a:spLocks/>
          </p:cNvSpPr>
          <p:nvPr userDrawn="1"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38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FC9FB003-9F28-44DC-80EA-9F5A94B1944C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Share Local Media: Business Analyst Assignment - Mitchell Keomoungkhoune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D4E6C3D-D28B-472D-B6F8-7D1B337F575A}"/>
              </a:ext>
            </a:extLst>
          </p:cNvPr>
          <p:cNvSpPr txBox="1">
            <a:spLocks/>
          </p:cNvSpPr>
          <p:nvPr userDrawn="1"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13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28D60B3-F978-44AB-B78E-471CFAA947A4}" type="datetime1">
              <a:rPr lang="en-US" smtClean="0"/>
              <a:t>8/26/2021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Share Local Media: Data Analyst Assignment - Mitchell Keomoungkhoune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959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sharelocalmedia.com/" TargetMode="External"/><Relationship Id="rId3" Type="http://schemas.openxmlformats.org/officeDocument/2006/relationships/hyperlink" Target="https://www.investopedia.com/terms/r/rfm-recency-frequency-monetary-value.asp" TargetMode="External"/><Relationship Id="rId7" Type="http://schemas.openxmlformats.org/officeDocument/2006/relationships/hyperlink" Target="https://www.msp-pgh.com/direct-mail-marketing-metrics/" TargetMode="External"/><Relationship Id="rId2" Type="http://schemas.openxmlformats.org/officeDocument/2006/relationships/hyperlink" Target="http://cs229.stanford.edu/proj2017/final-reports/5242050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mailshark.com/resources/guides/how-to-track-measure-direct-mail/" TargetMode="External"/><Relationship Id="rId5" Type="http://schemas.openxmlformats.org/officeDocument/2006/relationships/hyperlink" Target="https://www.themailshark.com/resources/guides/how-to-track-measure-direct-mail/#:~:text=According%20to%20the%20Direct%20Marketing,one%20percent%20is%20not%20unusual" TargetMode="External"/><Relationship Id="rId4" Type="http://schemas.openxmlformats.org/officeDocument/2006/relationships/hyperlink" Target="https://www.statisticssolutions.com/free-resources/directory-of-statistical-analyses/what-is-logistic-regression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6B4B266C-6375-4919-9587-2DFF70C94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01372D0-B2C0-4E33-B0CB-F400AF96A6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1" y="1"/>
            <a:ext cx="12191979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DFDEE5-CD3A-4491-B5B9-1C26CE2D9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BD5B75-4DE4-4EAF-8BB2-C275732F6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7571" y="3999670"/>
            <a:ext cx="4336841" cy="2361061"/>
          </a:xfrm>
        </p:spPr>
        <p:txBody>
          <a:bodyPr anchor="ctr"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Mitchell Keomoungkhoune </a:t>
            </a:r>
          </a:p>
          <a:p>
            <a:r>
              <a:rPr lang="en-US" b="1" dirty="0">
                <a:solidFill>
                  <a:srgbClr val="FFFFFF"/>
                </a:solidFill>
              </a:rPr>
              <a:t>Data Analyst Assignment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C2A778-6563-4E7B-A13B-0495A962F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2375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D2114D-230C-4349-B9F3-ED002BB0B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hare Local Media Jobs and Company Culture">
            <a:extLst>
              <a:ext uri="{FF2B5EF4-FFF2-40B4-BE49-F238E27FC236}">
                <a16:creationId xmlns:a16="http://schemas.microsoft.com/office/drawing/2014/main" id="{441BE22A-489C-41CD-9D6C-D38AB56FB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32" y="1043100"/>
            <a:ext cx="6091353" cy="2707268"/>
          </a:xfrm>
          <a:prstGeom prst="rect">
            <a:avLst/>
          </a:prstGeom>
          <a:solidFill>
            <a:schemeClr val="bg1"/>
          </a:solidFill>
          <a:effectLst>
            <a:reflection stA="26000" endPos="65000" dist="50800" dir="5400000" sy="-100000" algn="bl" rotWithShape="0"/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70BC9D-9B72-48A4-AABF-969405B6B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Share Local Media: Business Analyst Assignment - Mitchell Keomoungkhoune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21218-FBFE-443F-8CCD-5BB349100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0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963FE-AA76-4F98-94CF-06444719D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Postal Route Data - Atlanta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C08BD-0BD7-44C8-A84D-5CF53EA45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# of households for postal route constraints:</a:t>
            </a:r>
            <a:endParaRPr lang="en-US" b="1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Median household income &gt; $80,000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Median household age: 40-55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Parameters for 100,000 household target for shared mail program in Atlanta: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1CE4C6-0888-4332-9710-4ADC80F2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E20809-30D0-426C-BA30-6E4EC7A328EC}"/>
              </a:ext>
            </a:extLst>
          </p:cNvPr>
          <p:cNvSpPr txBox="1"/>
          <p:nvPr/>
        </p:nvSpPr>
        <p:spPr>
          <a:xfrm>
            <a:off x="6749143" y="3426823"/>
            <a:ext cx="2524286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59,869 Households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BD8284-19D4-4155-AD36-950AC3CC18EB}"/>
              </a:ext>
            </a:extLst>
          </p:cNvPr>
          <p:cNvCxnSpPr>
            <a:cxnSpLocks/>
          </p:cNvCxnSpPr>
          <p:nvPr/>
        </p:nvCxnSpPr>
        <p:spPr>
          <a:xfrm>
            <a:off x="5590903" y="3426823"/>
            <a:ext cx="1010194" cy="1175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9EAEEDA-2A0D-46FE-A842-0880CF13A5FC}"/>
              </a:ext>
            </a:extLst>
          </p:cNvPr>
          <p:cNvCxnSpPr>
            <a:cxnSpLocks/>
          </p:cNvCxnSpPr>
          <p:nvPr/>
        </p:nvCxnSpPr>
        <p:spPr>
          <a:xfrm flipV="1">
            <a:off x="4737463" y="3729424"/>
            <a:ext cx="1863634" cy="498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The Ultimate Guide to Direct Mail">
            <a:extLst>
              <a:ext uri="{FF2B5EF4-FFF2-40B4-BE49-F238E27FC236}">
                <a16:creationId xmlns:a16="http://schemas.microsoft.com/office/drawing/2014/main" id="{ABF12D42-D49D-4B1D-ADAD-B1EB2CF6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570" y="280649"/>
            <a:ext cx="2798853" cy="2058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99860A-DF8A-4109-A524-3616FDBD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2" y="4753632"/>
            <a:ext cx="4471456" cy="1443318"/>
          </a:xfrm>
          <a:prstGeom prst="rect">
            <a:avLst/>
          </a:prstGeom>
        </p:spPr>
      </p:pic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857CE26-72C7-42B5-96B2-D8CF8F22CAFC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013040F5-DA41-42EA-BEBF-CAF73FB20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028" y="4551009"/>
            <a:ext cx="2489025" cy="188540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F4E94C2-4BAF-4AAD-BAC5-389461C87E1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30906" y="4753632"/>
            <a:ext cx="5158876" cy="12131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78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0D50-17B6-4EF5-98EE-B0CDF698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Postal Route Data – Zip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D7CF6-E602-438F-AB41-C58B74856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Incorporating zip ranking to improve targeting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Merged Dataset 1A (Postal Route Data) &amp; Dataset 1B (Client Zip Ranking)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0B77A1-CEA7-438D-820F-1BE9852FBAD9}"/>
              </a:ext>
            </a:extLst>
          </p:cNvPr>
          <p:cNvGrpSpPr/>
          <p:nvPr/>
        </p:nvGrpSpPr>
        <p:grpSpPr>
          <a:xfrm>
            <a:off x="9701875" y="4015035"/>
            <a:ext cx="1006682" cy="1516490"/>
            <a:chOff x="1772108" y="3003259"/>
            <a:chExt cx="1006682" cy="1516490"/>
          </a:xfrm>
        </p:grpSpPr>
        <p:pic>
          <p:nvPicPr>
            <p:cNvPr id="6" name="Picture 5" descr="Table&#10;&#10;Description automatically generated">
              <a:extLst>
                <a:ext uri="{FF2B5EF4-FFF2-40B4-BE49-F238E27FC236}">
                  <a16:creationId xmlns:a16="http://schemas.microsoft.com/office/drawing/2014/main" id="{A799E336-D2B7-403A-AF36-5DA8F0316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391" b="57898"/>
            <a:stretch/>
          </p:blipFill>
          <p:spPr>
            <a:xfrm>
              <a:off x="1772108" y="3003259"/>
              <a:ext cx="1006681" cy="151649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8851C9-39DA-494E-A5EB-3FA450223BCF}"/>
                </a:ext>
              </a:extLst>
            </p:cNvPr>
            <p:cNvSpPr/>
            <p:nvPr/>
          </p:nvSpPr>
          <p:spPr>
            <a:xfrm>
              <a:off x="1772110" y="3003259"/>
              <a:ext cx="1006680" cy="151649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946D57-96F6-47BD-A475-1F99D749C6BE}"/>
              </a:ext>
            </a:extLst>
          </p:cNvPr>
          <p:cNvGrpSpPr/>
          <p:nvPr/>
        </p:nvGrpSpPr>
        <p:grpSpPr>
          <a:xfrm>
            <a:off x="250152" y="4088738"/>
            <a:ext cx="7434280" cy="1369085"/>
            <a:chOff x="302404" y="3941333"/>
            <a:chExt cx="7434280" cy="1369085"/>
          </a:xfrm>
        </p:grpSpPr>
        <p:pic>
          <p:nvPicPr>
            <p:cNvPr id="12" name="Picture 1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7BC1D7D7-6700-42FB-B91A-E00284DA8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404" y="3941333"/>
              <a:ext cx="7434280" cy="136908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CDA185-62F0-4C41-803D-C28895533BE5}"/>
                </a:ext>
              </a:extLst>
            </p:cNvPr>
            <p:cNvSpPr/>
            <p:nvPr/>
          </p:nvSpPr>
          <p:spPr>
            <a:xfrm>
              <a:off x="391886" y="3941333"/>
              <a:ext cx="7344798" cy="13690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Arrow: Up-Down 15">
            <a:extLst>
              <a:ext uri="{FF2B5EF4-FFF2-40B4-BE49-F238E27FC236}">
                <a16:creationId xmlns:a16="http://schemas.microsoft.com/office/drawing/2014/main" id="{048C3A75-5AAB-4EC8-A1F3-1AFFD141DAA5}"/>
              </a:ext>
            </a:extLst>
          </p:cNvPr>
          <p:cNvSpPr/>
          <p:nvPr/>
        </p:nvSpPr>
        <p:spPr>
          <a:xfrm rot="5400000">
            <a:off x="8448838" y="3868572"/>
            <a:ext cx="484632" cy="1846217"/>
          </a:xfrm>
          <a:prstGeom prst="upDownArrow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303906-6DCD-4ED6-A02F-D31405FF722D}"/>
              </a:ext>
            </a:extLst>
          </p:cNvPr>
          <p:cNvSpPr txBox="1"/>
          <p:nvPr/>
        </p:nvSpPr>
        <p:spPr>
          <a:xfrm>
            <a:off x="2705149" y="5668494"/>
            <a:ext cx="2524286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Postal Route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CD6103-F545-406A-A616-237BAB9E9E06}"/>
              </a:ext>
            </a:extLst>
          </p:cNvPr>
          <p:cNvSpPr txBox="1"/>
          <p:nvPr/>
        </p:nvSpPr>
        <p:spPr>
          <a:xfrm>
            <a:off x="9403711" y="5668494"/>
            <a:ext cx="1603008" cy="400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Zip Ranking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139C733A-00E1-42A1-B715-413DC6386C20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2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0D50-17B6-4EF5-98EE-B0CDF698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Postal Route Data – Zip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D7CF6-E602-438F-AB41-C58B74856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Incorporating zip ranking to improve targeting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Merged Dataset 1A (Postal Route Data) &amp; Dataset 1B (Client Zip Ranking)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A4AF99-7875-4309-8AA6-658801EC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102" y="4322775"/>
            <a:ext cx="3232235" cy="1247888"/>
          </a:xfrm>
          <a:prstGeom prst="rect">
            <a:avLst/>
          </a:prstGeom>
        </p:spPr>
      </p:pic>
      <p:pic>
        <p:nvPicPr>
          <p:cNvPr id="11" name="Picture 10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30EAA582-BD81-4F05-863F-EBC51A8557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03100" y="4322776"/>
            <a:ext cx="6191324" cy="1022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3DBC68F-CF97-4004-98A6-F1F7CA9F4DE1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66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80D50-17B6-4EF5-98EE-B0CDF6981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Postal Route Data – Geocodes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D7CF6-E602-438F-AB41-C58B74856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Percentage of geocodes mailed before: 60.9%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Percentage of geocodes mailed </a:t>
            </a:r>
            <a:r>
              <a:rPr lang="en-US" b="1" dirty="0"/>
              <a:t>twice </a:t>
            </a:r>
            <a:r>
              <a:rPr lang="en-US" dirty="0"/>
              <a:t>before: 39.1%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330B1AD3-E628-4AD8-A910-DCD147CFD664}"/>
              </a:ext>
            </a:extLst>
          </p:cNvPr>
          <p:cNvPicPr/>
          <p:nvPr/>
        </p:nvPicPr>
        <p:blipFill rotWithShape="1">
          <a:blip r:embed="rId2"/>
          <a:srcRect l="1190" t="1843" r="1535" b="2895"/>
          <a:stretch/>
        </p:blipFill>
        <p:spPr>
          <a:xfrm>
            <a:off x="3561582" y="3984241"/>
            <a:ext cx="4781007" cy="2438400"/>
          </a:xfrm>
          <a:prstGeom prst="rect">
            <a:avLst/>
          </a:prstGeom>
        </p:spPr>
      </p:pic>
      <p:pic>
        <p:nvPicPr>
          <p:cNvPr id="7170" name="Picture 2" descr="What is Geocoding? Definition and FAQs | OmniSci">
            <a:extLst>
              <a:ext uri="{FF2B5EF4-FFF2-40B4-BE49-F238E27FC236}">
                <a16:creationId xmlns:a16="http://schemas.microsoft.com/office/drawing/2014/main" id="{D6F3F97B-45BA-4BCB-94F3-72860BB5E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1" y="713190"/>
            <a:ext cx="3170539" cy="118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3CE4650-34AF-4114-8BE5-603BB287A20D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515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5B02E8-0580-46FE-A17C-27B68250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Postal Route Data – Household Breakdown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14</a:t>
            </a:fld>
            <a:endParaRPr lang="en-US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3A321205-E33F-4A7C-9546-025FFA826B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1801" y="2725783"/>
            <a:ext cx="4626384" cy="36968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9E8F3C-F16E-43FA-B40B-0696D766A039}"/>
              </a:ext>
            </a:extLst>
          </p:cNvPr>
          <p:cNvSpPr txBox="1"/>
          <p:nvPr/>
        </p:nvSpPr>
        <p:spPr>
          <a:xfrm>
            <a:off x="6094475" y="2876040"/>
            <a:ext cx="4993485" cy="17851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/>
              <a:t>Top Zip Codes (Total Households)</a:t>
            </a:r>
            <a:r>
              <a:rPr lang="en-US" sz="2200" dirty="0"/>
              <a:t>: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200" dirty="0"/>
              <a:t>30309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200" dirty="0"/>
              <a:t>30339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200" dirty="0"/>
              <a:t>30328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200" dirty="0"/>
              <a:t>30324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A210A212-D29D-4B97-8D11-9462106EB27B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7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879701A-1A95-4D96-8059-1DE78B9D7D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92091" y="2725783"/>
            <a:ext cx="4396094" cy="367413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5B02E8-0580-46FE-A17C-27B68250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Postal Route Data – Household Breakdown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E8F3C-F16E-43FA-B40B-0696D766A039}"/>
              </a:ext>
            </a:extLst>
          </p:cNvPr>
          <p:cNvSpPr txBox="1"/>
          <p:nvPr/>
        </p:nvSpPr>
        <p:spPr>
          <a:xfrm>
            <a:off x="6094475" y="2876040"/>
            <a:ext cx="4993485" cy="24622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b="1" dirty="0"/>
              <a:t>Top Zip Codes (Median Income)</a:t>
            </a:r>
            <a:r>
              <a:rPr lang="en-US" sz="2200" dirty="0"/>
              <a:t>: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200" dirty="0"/>
              <a:t>30305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200" dirty="0"/>
              <a:t>30328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200" dirty="0"/>
              <a:t>30309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en-US" sz="2200" dirty="0"/>
              <a:t>30306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/>
              <a:t>Zip codes </a:t>
            </a:r>
            <a:r>
              <a:rPr lang="en-US" sz="2200" b="1" dirty="0"/>
              <a:t>30328 </a:t>
            </a:r>
            <a:r>
              <a:rPr lang="en-US" sz="2200" dirty="0"/>
              <a:t>and </a:t>
            </a:r>
            <a:r>
              <a:rPr lang="en-US" sz="2200" b="1" dirty="0"/>
              <a:t>30309</a:t>
            </a:r>
            <a:r>
              <a:rPr lang="en-US" sz="2200" dirty="0"/>
              <a:t> also rank top for Total Households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B0F8AF2-B7A6-44C8-AB70-9247C4BC4F0B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430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5B02E8-0580-46FE-A17C-27B68250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Postal Route Data – Household Breakdown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9E8F3C-F16E-43FA-B40B-0696D766A039}"/>
              </a:ext>
            </a:extLst>
          </p:cNvPr>
          <p:cNvSpPr txBox="1"/>
          <p:nvPr/>
        </p:nvSpPr>
        <p:spPr>
          <a:xfrm>
            <a:off x="6094475" y="2876040"/>
            <a:ext cx="4993485" cy="110799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Avg. Median Age: </a:t>
            </a:r>
            <a:r>
              <a:rPr lang="en-US" sz="2200" b="1" dirty="0"/>
              <a:t>43 years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Avg. % Owner Occupied: </a:t>
            </a:r>
            <a:r>
              <a:rPr lang="en-US" sz="2200" b="1" dirty="0"/>
              <a:t>48%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Avg. % Household w/ Children: </a:t>
            </a:r>
            <a:r>
              <a:rPr lang="en-US" sz="2200" b="1" dirty="0"/>
              <a:t>17%</a:t>
            </a: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CF269-BC58-4798-8F87-A2710020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74" y="2876040"/>
            <a:ext cx="5102794" cy="3151905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622CA03-06CF-47E4-A1A4-5A0F955B1B27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25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5B02E8-0580-46FE-A17C-27B68250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of Orders – Data Preprocessing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0C1EF1-6BF5-4B5A-A83D-CFA53AA58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for null/missing values and data type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for outliers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.info() to generate report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1016 non-null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Datatype for Line-Item Value: “object”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6B02377-E7BE-4C55-A9B9-1825EC6381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28795" y="3429000"/>
            <a:ext cx="4513579" cy="2582915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5CFAD54-D289-4BF6-B952-8540F81E98F2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05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5B02E8-0580-46FE-A17C-27B68250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List of Orders – Data Preprocessing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0C1EF1-6BF5-4B5A-A83D-CFA53AA58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/>
              <a:t>pandas </a:t>
            </a:r>
            <a:r>
              <a:rPr lang="en-US" b="1" dirty="0" err="1"/>
              <a:t>to_numeric</a:t>
            </a:r>
            <a:r>
              <a:rPr lang="en-US" b="1" dirty="0"/>
              <a:t> </a:t>
            </a:r>
            <a:r>
              <a:rPr lang="en-US" dirty="0"/>
              <a:t>function to change dollar values for Line-Item Value into float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18</a:t>
            </a:fld>
            <a:endParaRPr lang="en-US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7BF3B4E7-A503-4A4B-AF06-F09E61A628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3065" y="3475606"/>
            <a:ext cx="4914900" cy="294703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206413-FD27-4A8C-A1B0-620989FBAD90}"/>
              </a:ext>
            </a:extLst>
          </p:cNvPr>
          <p:cNvSpPr/>
          <p:nvPr/>
        </p:nvSpPr>
        <p:spPr>
          <a:xfrm>
            <a:off x="5007429" y="3475606"/>
            <a:ext cx="1020536" cy="28063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096CE7CA-6848-4AF5-9A8A-31B561E911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69400" y="3773669"/>
            <a:ext cx="4311965" cy="23509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4CB50B7-1B8C-4B90-B6A5-C82F777E538F}"/>
              </a:ext>
            </a:extLst>
          </p:cNvPr>
          <p:cNvSpPr/>
          <p:nvPr/>
        </p:nvSpPr>
        <p:spPr>
          <a:xfrm>
            <a:off x="7469154" y="5399314"/>
            <a:ext cx="3820628" cy="209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FD037CC-4148-4118-AEFA-E63D8042CA12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58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5B02E8-0580-46FE-A17C-27B68250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of Orders – Data Preprocessing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14547-FD72-4192-8E79-55DD3E980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Share Local Media: Business Analyst Assignment - Mitchell Keomoungkhoune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19</a:t>
            </a:fld>
            <a:endParaRPr lang="en-US"/>
          </a:p>
        </p:txBody>
      </p:sp>
      <p:pic>
        <p:nvPicPr>
          <p:cNvPr id="7" name="Content Placeholder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7D2D19-D769-41B7-BAE6-275DDDED761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801" y="2749550"/>
            <a:ext cx="4897454" cy="36730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55FB7F-0845-4A3D-B821-BF9C23F28D1D}"/>
              </a:ext>
            </a:extLst>
          </p:cNvPr>
          <p:cNvSpPr txBox="1"/>
          <p:nvPr/>
        </p:nvSpPr>
        <p:spPr>
          <a:xfrm>
            <a:off x="6096000" y="2750278"/>
            <a:ext cx="4993485" cy="7694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Use boxplot to examine any outliers within cost per order data</a:t>
            </a:r>
          </a:p>
        </p:txBody>
      </p:sp>
    </p:spTree>
    <p:extLst>
      <p:ext uri="{BB962C8B-B14F-4D97-AF65-F5344CB8AC3E}">
        <p14:creationId xmlns:p14="http://schemas.microsoft.com/office/powerpoint/2010/main" val="167380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B0B252-2023-4BB2-9CF1-E60808B3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2533"/>
            <a:ext cx="3451060" cy="5152933"/>
          </a:xfrm>
        </p:spPr>
        <p:txBody>
          <a:bodyPr>
            <a:normAutofit/>
          </a:bodyPr>
          <a:lstStyle/>
          <a:p>
            <a:r>
              <a:rPr lang="en-US"/>
              <a:t>Agenda</a:t>
            </a:r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6C26DD1-3734-4FD0-8F5E-4B210A4D6F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0677566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Share Local Media | Built In NYC">
            <a:extLst>
              <a:ext uri="{FF2B5EF4-FFF2-40B4-BE49-F238E27FC236}">
                <a16:creationId xmlns:a16="http://schemas.microsoft.com/office/drawing/2014/main" id="{62A61F95-028D-483B-8A1C-94C9D0974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583" y="601324"/>
            <a:ext cx="1619250" cy="161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593942-F914-45C1-8C6D-B106D507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94D9AF3-48CD-425D-8343-EE0CB8B23DBD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263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5B02E8-0580-46FE-A17C-27B68250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of Orders – Data Preprocessing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25763A-DF78-4390-85EF-E05BF0166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Consolidated dataset by merging Order IDs and summing corresponding Line-Item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Filtered out dates outside of </a:t>
            </a:r>
            <a:r>
              <a:rPr lang="en-US" b="1" dirty="0"/>
              <a:t>90-day</a:t>
            </a:r>
            <a:r>
              <a:rPr lang="en-US" dirty="0"/>
              <a:t> attribution window (</a:t>
            </a:r>
            <a:r>
              <a:rPr lang="en-US" b="1" dirty="0"/>
              <a:t>11/10/20 – 2/8/21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0863F6-27CB-4772-904E-64A7C400C5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7" b="3102"/>
          <a:stretch/>
        </p:blipFill>
        <p:spPr>
          <a:xfrm>
            <a:off x="8381361" y="4167629"/>
            <a:ext cx="3333942" cy="21998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9541C-DEB8-4537-B6F9-5AFE3B3BCF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6" t="3258"/>
          <a:stretch/>
        </p:blipFill>
        <p:spPr>
          <a:xfrm>
            <a:off x="243842" y="4169154"/>
            <a:ext cx="3417712" cy="219985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F35D66BE-C0AD-4776-BF10-3560AFAF67FB}"/>
              </a:ext>
            </a:extLst>
          </p:cNvPr>
          <p:cNvSpPr/>
          <p:nvPr/>
        </p:nvSpPr>
        <p:spPr>
          <a:xfrm>
            <a:off x="4828303" y="4953798"/>
            <a:ext cx="2464526" cy="484632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369707-4A1A-41C1-B71F-B7F4AB073668}"/>
              </a:ext>
            </a:extLst>
          </p:cNvPr>
          <p:cNvSpPr txBox="1"/>
          <p:nvPr/>
        </p:nvSpPr>
        <p:spPr>
          <a:xfrm>
            <a:off x="3792082" y="5042225"/>
            <a:ext cx="905692" cy="3077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Raw data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E9D34F-14BF-4B40-98FB-BC3EDBCFAD53}"/>
              </a:ext>
            </a:extLst>
          </p:cNvPr>
          <p:cNvSpPr txBox="1"/>
          <p:nvPr/>
        </p:nvSpPr>
        <p:spPr>
          <a:xfrm>
            <a:off x="7384249" y="4934503"/>
            <a:ext cx="905692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Cleaned Data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DC5E6C-21E7-4028-B4DB-A9EA1566568C}"/>
              </a:ext>
            </a:extLst>
          </p:cNvPr>
          <p:cNvSpPr/>
          <p:nvPr/>
        </p:nvSpPr>
        <p:spPr>
          <a:xfrm>
            <a:off x="243842" y="6172998"/>
            <a:ext cx="1045027" cy="194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0D3D747-7B97-4281-A2EF-F2DA3F9C287D}"/>
              </a:ext>
            </a:extLst>
          </p:cNvPr>
          <p:cNvSpPr/>
          <p:nvPr/>
        </p:nvSpPr>
        <p:spPr>
          <a:xfrm>
            <a:off x="8289941" y="6228154"/>
            <a:ext cx="1045027" cy="1944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B6331C0-3608-433D-9682-811656DC0287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64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5B02E8-0580-46FE-A17C-27B682504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of Orders – Test Cells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CAF84-7775-4BF8-AFD3-1D4678D5A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Merged cleaned Dataset 2A with Client Mail Plan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 per customer order for Test Cell 1: </a:t>
            </a:r>
            <a:r>
              <a:rPr lang="en-US" b="1" dirty="0"/>
              <a:t>$47.93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Cost per customer order for Test Cell 2: </a:t>
            </a:r>
            <a:r>
              <a:rPr lang="en-US" b="1" dirty="0"/>
              <a:t>$50.61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6421BC-14C3-4FD4-8018-3D0EE19CE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325" y="4381020"/>
            <a:ext cx="4105549" cy="1823649"/>
          </a:xfrm>
          <a:prstGeom prst="rect">
            <a:avLst/>
          </a:prstGeom>
        </p:spPr>
      </p:pic>
      <p:pic>
        <p:nvPicPr>
          <p:cNvPr id="9218" name="Picture 2" descr="Direct mail advertising - the top 5 reasons to start a campaign">
            <a:extLst>
              <a:ext uri="{FF2B5EF4-FFF2-40B4-BE49-F238E27FC236}">
                <a16:creationId xmlns:a16="http://schemas.microsoft.com/office/drawing/2014/main" id="{604501EA-A676-4D03-AA53-64F3DA4E8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672" y="245176"/>
            <a:ext cx="4001702" cy="2094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32493BC-7663-4E68-9106-FCC5AF564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02" y="4518570"/>
            <a:ext cx="5172075" cy="1019175"/>
          </a:xfrm>
          <a:prstGeom prst="rect">
            <a:avLst/>
          </a:prstGeom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80CE100-3C94-4378-8C9F-A202A972CF64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963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88D74A45-8C44-4D66-9253-B2B25C223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F5CC17A-B719-4B08-A99B-D6B62B8BA6B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923"/>
          <a:stretch/>
        </p:blipFill>
        <p:spPr>
          <a:xfrm>
            <a:off x="-3048" y="1783771"/>
            <a:ext cx="12191979" cy="498376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1874235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5B02E8-0580-46FE-A17C-27B68250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293428"/>
            <a:ext cx="10835303" cy="1235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List of Orders – Test Cells Report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66D7B6-B834-4B39-A008-8BF939C62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5881"/>
            <a:ext cx="75674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A918BC-4D43-4B42-B3C0-E7EBE25E6AF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6B6C39-3A8E-4EAF-A0CD-4FE0CDFC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98588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80CE100-3C94-4378-8C9F-A202A972CF64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/>
              <a:t>Share Local Media: Data Analyst Assignment - Mitchell Keomoungkhoune</a:t>
            </a:r>
          </a:p>
        </p:txBody>
      </p:sp>
    </p:spTree>
    <p:extLst>
      <p:ext uri="{BB962C8B-B14F-4D97-AF65-F5344CB8AC3E}">
        <p14:creationId xmlns:p14="http://schemas.microsoft.com/office/powerpoint/2010/main" val="3894880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DFE01-CDAC-4B43-B1EE-3FAFBD051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" y="1"/>
            <a:ext cx="12186960" cy="650469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B2F4B-20A2-4E9E-B79A-4C798129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1B807AE-ED73-4780-981B-8BC15EE7E13B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Share Local Media: Data Analyst Assignment - Mitchell Keomoungkhoune</a:t>
            </a:r>
          </a:p>
        </p:txBody>
      </p:sp>
    </p:spTree>
    <p:extLst>
      <p:ext uri="{BB962C8B-B14F-4D97-AF65-F5344CB8AC3E}">
        <p14:creationId xmlns:p14="http://schemas.microsoft.com/office/powerpoint/2010/main" val="2892162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5C1266-DECD-426A-9A67-C52112A97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62"/>
            <a:ext cx="12192000" cy="6806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0A005-3B21-4ABE-8A38-A4C7BCB58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46117" y="6468243"/>
            <a:ext cx="6296717" cy="365125"/>
          </a:xfrm>
        </p:spPr>
        <p:txBody>
          <a:bodyPr/>
          <a:lstStyle/>
          <a:p>
            <a:r>
              <a:rPr lang="en-US"/>
              <a:t>Share Local Media: Business Analyst Assignment - Mitchell Keomoungkhoune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FE4CF-DAC8-4EEF-B192-C060B8A3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26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F360-1CBC-4FBF-BFD6-B88D7BEB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RR – Response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E4E-2D1D-43AD-B8E9-2305EC16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Percentage of customers on mailing list who respond to direct mailing campaigns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Direct Marketing Association </a:t>
            </a:r>
            <a:r>
              <a:rPr lang="en-US" dirty="0"/>
              <a:t>– “The average response rate for direct mailing house lists is 9% and 5% for prospective lists.”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KPI (Key Performance Indicator)</a:t>
            </a:r>
            <a:r>
              <a:rPr lang="en-US" dirty="0"/>
              <a:t> to adequately assess efficiency of both mail campaigns for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RR determined by comparing number of mailings to number of orders or instances where consumer products are purchased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4FFA0-4F5E-467D-BA69-DEE01687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25</a:t>
            </a:fld>
            <a:endParaRPr lang="en-US"/>
          </a:p>
        </p:txBody>
      </p:sp>
      <p:pic>
        <p:nvPicPr>
          <p:cNvPr id="10242" name="Picture 2" descr="Quick Wins To Increase Your Survey Response Rate | Research World">
            <a:extLst>
              <a:ext uri="{FF2B5EF4-FFF2-40B4-BE49-F238E27FC236}">
                <a16:creationId xmlns:a16="http://schemas.microsoft.com/office/drawing/2014/main" id="{15C50CA9-E0A5-424E-B6BC-B16EFD0C1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3" t="7975" r="16406" b="10726"/>
          <a:stretch/>
        </p:blipFill>
        <p:spPr bwMode="auto">
          <a:xfrm>
            <a:off x="7680058" y="235881"/>
            <a:ext cx="1751324" cy="214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FE4639D-487E-405E-9A48-CC0DDF85AB62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946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F360-1CBC-4FBF-BFD6-B88D7BEB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Future Works/Research –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E4E-2D1D-43AD-B8E9-2305EC16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Logistic Regression </a:t>
            </a:r>
            <a:r>
              <a:rPr lang="en-US" dirty="0"/>
              <a:t>– predictive analysis to describe data and relationship between dependent dichotomous variable and one or more nominal, ordinal, interval, or ratio-level independent variable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Response model </a:t>
            </a:r>
            <a:r>
              <a:rPr lang="en-US" dirty="0"/>
              <a:t>to rank order perspective consumers based on likelihood to respond and respond into final decision as result of direct mailing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Easier to implement, interpret, and very efficient to train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4FFA0-4F5E-467D-BA69-DEE01687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26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F2A4096-C912-4567-87FD-F375E369AF1E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838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F360-1CBC-4FBF-BFD6-B88D7BEB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Works/Research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E4E-2D1D-43AD-B8E9-2305EC16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RFM</a:t>
            </a:r>
            <a:r>
              <a:rPr lang="en-US" dirty="0"/>
              <a:t> (Recency, Frequency, and Monetary Value) Models – Measures how recently purchase was made, how often product is purchased, and how large purchase order 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ML software’s and programs: </a:t>
            </a:r>
            <a:r>
              <a:rPr lang="en-US" b="1" dirty="0"/>
              <a:t>Torch, TensorFlow, </a:t>
            </a:r>
            <a:r>
              <a:rPr lang="en-US" b="1" dirty="0" err="1"/>
              <a:t>Keras</a:t>
            </a:r>
            <a:r>
              <a:rPr lang="en-US" b="1" dirty="0"/>
              <a:t>, </a:t>
            </a:r>
            <a:r>
              <a:rPr lang="en-US" b="1" dirty="0" err="1"/>
              <a:t>PyTorch</a:t>
            </a:r>
            <a:r>
              <a:rPr lang="en-US" b="1" dirty="0"/>
              <a:t>, and Caffe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4FFA0-4F5E-467D-BA69-DEE01687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27</a:t>
            </a:fld>
            <a:endParaRPr lang="en-US"/>
          </a:p>
        </p:txBody>
      </p:sp>
      <p:pic>
        <p:nvPicPr>
          <p:cNvPr id="12290" name="Picture 2" descr="TensorFlow – Medium">
            <a:extLst>
              <a:ext uri="{FF2B5EF4-FFF2-40B4-BE49-F238E27FC236}">
                <a16:creationId xmlns:a16="http://schemas.microsoft.com/office/drawing/2014/main" id="{7AA4E3B8-86C9-4DAD-865E-9D78A7F9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870" y="4667793"/>
            <a:ext cx="1566901" cy="15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Keras - Wikipedia">
            <a:extLst>
              <a:ext uri="{FF2B5EF4-FFF2-40B4-BE49-F238E27FC236}">
                <a16:creationId xmlns:a16="http://schemas.microsoft.com/office/drawing/2014/main" id="{15FAEB69-A994-49F7-846D-9B2F3DE61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35" y="4704127"/>
            <a:ext cx="1566901" cy="15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yTorch">
            <a:extLst>
              <a:ext uri="{FF2B5EF4-FFF2-40B4-BE49-F238E27FC236}">
                <a16:creationId xmlns:a16="http://schemas.microsoft.com/office/drawing/2014/main" id="{69EC3734-032F-4981-B9A5-E3443CCCC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349" y="4311322"/>
            <a:ext cx="2279842" cy="227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80554A6-9D43-4285-B159-BB0D897D02C7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86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DF360-1CBC-4FBF-BFD6-B88D7BEBD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ECE4E-2D1D-43AD-B8E9-2305EC16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hlinkClick r:id="rId2"/>
              </a:rPr>
              <a:t>http://cs229.stanford.edu/proj2017/final-reports/5242050.pdf</a:t>
            </a:r>
            <a:endParaRPr lang="en-US" sz="1200" dirty="0"/>
          </a:p>
          <a:p>
            <a:r>
              <a:rPr lang="en-US" sz="1200" dirty="0">
                <a:hlinkClick r:id="rId3"/>
              </a:rPr>
              <a:t>https://www.investopedia.com/terms/r/rfm-recency-frequency-monetary-value.asp</a:t>
            </a:r>
            <a:endParaRPr lang="en-US" sz="1200" dirty="0"/>
          </a:p>
          <a:p>
            <a:r>
              <a:rPr lang="en-US" sz="1200" dirty="0">
                <a:hlinkClick r:id="rId4"/>
              </a:rPr>
              <a:t>https://www.statisticssolutions.com/free-resources/directory-of-statistical-analyses/what-is-logistic-regression/</a:t>
            </a:r>
            <a:endParaRPr lang="en-US" sz="1200" dirty="0"/>
          </a:p>
          <a:p>
            <a:r>
              <a:rPr lang="en-US" sz="1200" dirty="0">
                <a:hlinkClick r:id="rId5"/>
              </a:rPr>
              <a:t>https://www.themailshark.com/resources/guides/how-to-track-measure-direct-mail/#:~:text=According%20to%20the%20Direct%20Marketing,one%20percent%20is%20not%20unusual</a:t>
            </a:r>
            <a:r>
              <a:rPr lang="en-US" sz="1200" dirty="0"/>
              <a:t>.</a:t>
            </a:r>
          </a:p>
          <a:p>
            <a:r>
              <a:rPr lang="en-US" sz="1200" dirty="0">
                <a:hlinkClick r:id="rId6"/>
              </a:rPr>
              <a:t>https://www.themailshark.com/resources/guides/how-to-track-measure-direct-mail/</a:t>
            </a:r>
            <a:endParaRPr lang="en-US" sz="1200" dirty="0"/>
          </a:p>
          <a:p>
            <a:r>
              <a:rPr lang="en-US" sz="1200" dirty="0">
                <a:hlinkClick r:id="rId7"/>
              </a:rPr>
              <a:t>https://www.msp-pgh.com/direct-mail-marketing-metrics/</a:t>
            </a:r>
            <a:endParaRPr lang="en-US" sz="1200" dirty="0"/>
          </a:p>
          <a:p>
            <a:r>
              <a:rPr lang="en-US" sz="1200" dirty="0">
                <a:hlinkClick r:id="rId8"/>
              </a:rPr>
              <a:t>https://sharelocalmedia.com/</a:t>
            </a: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4FFA0-4F5E-467D-BA69-DEE01687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E3CBF77-03F5-4836-AE51-79B0ADA7A962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116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Slide Background">
            <a:extLst>
              <a:ext uri="{FF2B5EF4-FFF2-40B4-BE49-F238E27FC236}">
                <a16:creationId xmlns:a16="http://schemas.microsoft.com/office/drawing/2014/main" id="{650F81D8-60BF-43DE-9145-74AB655E45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Data Analyst Wallpapers - Top Free Data Analyst Backgrounds -  WallpaperAccess">
            <a:extLst>
              <a:ext uri="{FF2B5EF4-FFF2-40B4-BE49-F238E27FC236}">
                <a16:creationId xmlns:a16="http://schemas.microsoft.com/office/drawing/2014/main" id="{ACF2FD94-EBD7-4102-914A-3942469C9B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79" cy="6857998"/>
          </a:xfrm>
          <a:prstGeom prst="rect">
            <a:avLst/>
          </a:prstGeom>
          <a:noFill/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47BDDE-2A1A-457C-BEC0-E40FDB36C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3712191"/>
            <a:ext cx="12192000" cy="3145807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DF360-1CBC-4FBF-BFD6-B88D7BEB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558413"/>
            <a:ext cx="5474257" cy="47255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Thank you! Are there any questions?</a:t>
            </a:r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928481"/>
            <a:ext cx="12192000" cy="939092"/>
          </a:xfrm>
          <a:prstGeom prst="rect">
            <a:avLst/>
          </a:prstGeom>
          <a:ln>
            <a:noFill/>
          </a:ln>
          <a:effectLst>
            <a:outerShdw blurRad="203200" dist="101600" dir="1212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F9357EB-7D54-4539-B1CD-2F21C5F24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0725878" y="6088919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F4FFA0-4F5E-467D-BA69-DEE01687A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6205573"/>
            <a:ext cx="756746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A918BC-4D43-4B42-B3C0-E7EBE25E6AF0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82C2C401-487B-4F77-83DA-D13C85C7E133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346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165109B-7036-4613-93D4-579E77F6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BDA799-1FC1-4FE9-B6CF-3F361948F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58982"/>
            <a:ext cx="3451060" cy="515293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4FC67-4133-46D0-882A-BA8BAD82C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6199"/>
            <a:ext cx="4114800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00" dirty="0"/>
              <a:t>Share Local Media: Business Analyst Assignment - Mitchell Keomoungkhoune</a:t>
            </a: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3E8FEA2-54EE-4F84-B5DB-A055A7D80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6707" y="0"/>
            <a:ext cx="7455294" cy="6858000"/>
          </a:xfrm>
          <a:prstGeom prst="rect">
            <a:avLst/>
          </a:prstGeom>
          <a:ln>
            <a:noFill/>
          </a:ln>
          <a:effectLst>
            <a:outerShdw blurRad="660400" dist="279400" dir="798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02EB0-A997-4F91-ADBA-4CB00A4C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5881"/>
            <a:ext cx="756746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4A918BC-4D43-4B42-B3C0-E7EBE25E6AF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8B1629-F209-47B0-BA59-6BD937DBB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127ACC2-EDC7-45ED-94F7-7C475E334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0522143"/>
              </p:ext>
            </p:extLst>
          </p:nvPr>
        </p:nvGraphicFramePr>
        <p:xfrm>
          <a:off x="5088860" y="601324"/>
          <a:ext cx="6055450" cy="5638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2" descr="Share Local Media | Built In NYC">
            <a:extLst>
              <a:ext uri="{FF2B5EF4-FFF2-40B4-BE49-F238E27FC236}">
                <a16:creationId xmlns:a16="http://schemas.microsoft.com/office/drawing/2014/main" id="{46083CA2-B901-44E4-BFCB-76E7E3C04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82" y="1115130"/>
            <a:ext cx="1619250" cy="1619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5521E946-564A-446C-B941-1E0522FA9B9A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51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462A-4BF1-49E3-8941-D6D353E5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of Data 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855F9E-DD06-49E7-8584-01D29FE32B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7566458"/>
              </p:ext>
            </p:extLst>
          </p:nvPr>
        </p:nvGraphicFramePr>
        <p:xfrm>
          <a:off x="761799" y="2750126"/>
          <a:ext cx="10381205" cy="3261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485A9BD-7CE1-41DE-956A-14ADACF3B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4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4F26AABF-53F0-49B8-8D24-4D21B89EE6B3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Share Local Media: Data Analyst Assignment - Mitchell Keomoungkhoune</a:t>
            </a:r>
          </a:p>
        </p:txBody>
      </p:sp>
    </p:spTree>
    <p:extLst>
      <p:ext uri="{BB962C8B-B14F-4D97-AF65-F5344CB8AC3E}">
        <p14:creationId xmlns:p14="http://schemas.microsoft.com/office/powerpoint/2010/main" val="2268629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462A-4BF1-49E3-8941-D6D353E5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1A: Postal Route Data for Atlanta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9AB24-D487-43AF-853B-9A642573C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Zip Code and Geocode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Total Households, Median Income, and Median 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Percent Owner Occupied and Percent Household with Children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291 observations 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72FE98C8-B2C4-47EE-9214-A450C4601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094" y="4642830"/>
            <a:ext cx="7434280" cy="136908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08DE7-D8A7-4D76-A7CB-DBDDC217E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BAAD07C-0B5D-4D03-83A6-1A42C52B25AF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Share Local Media: Data Analyst Assignment - Mitchell Keomoungkhoune</a:t>
            </a:r>
          </a:p>
        </p:txBody>
      </p:sp>
    </p:spTree>
    <p:extLst>
      <p:ext uri="{BB962C8B-B14F-4D97-AF65-F5344CB8AC3E}">
        <p14:creationId xmlns:p14="http://schemas.microsoft.com/office/powerpoint/2010/main" val="296760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462A-4BF1-49E3-8941-D6D353E5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1B: Client Zip Ranking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E1DA40-95BC-402E-B614-BCE6569E5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Includes Market, Zip Code, and Rank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rank unique to Zip Code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20 Ranks from 1-20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25FEB9E-51EC-45A4-84E2-A3471BAE7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920" y="2701981"/>
            <a:ext cx="2827090" cy="36019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6D3371-068C-46AA-9F46-F9AE94392BD9}"/>
              </a:ext>
            </a:extLst>
          </p:cNvPr>
          <p:cNvSpPr/>
          <p:nvPr/>
        </p:nvSpPr>
        <p:spPr>
          <a:xfrm>
            <a:off x="8892330" y="2701981"/>
            <a:ext cx="1006680" cy="3601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F5721EA-FFEF-49FD-B56B-1D9D72DC5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6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78BEA5-1600-463C-9170-C3EC464C3B2A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59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462A-4BF1-49E3-8941-D6D353E5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Dataset 1C: Previously Mailed Geocodes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9AB24-D487-43AF-853B-9A642573C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Zip Code, </a:t>
            </a:r>
            <a:r>
              <a:rPr lang="en-US" dirty="0" err="1"/>
              <a:t>GeoCode</a:t>
            </a:r>
            <a:r>
              <a:rPr lang="en-US" dirty="0"/>
              <a:t>, and Total Households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CRRT, SLM Campaign, and Mailing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358 observations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724EBE1-A1CF-4CA5-ACA4-B7388ACA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672" y="3987917"/>
            <a:ext cx="4562475" cy="16002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EC9D3-9048-4B8A-A957-6B351F61E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7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91E508B-9770-4A34-BCDD-BCEAB326F7E2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5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E462A-4BF1-49E3-8941-D6D353E58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Dataset 2A: List of Orders (at line-item level)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D9AB24-D487-43AF-853B-9A642573C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Order ID, Order Date, Campaign Cell, and Line-Item Value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Client Mail Plan – Status, Format, Population, Total Cost to Mail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1016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C7AAD120-6193-4D04-86D2-FC89FB63F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874" y="4364090"/>
            <a:ext cx="4457700" cy="1647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4F1195-7B0C-42F1-9FF9-069A35BF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" y="4537774"/>
            <a:ext cx="5172075" cy="101917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71D64A9-1CC1-45D3-8B8D-C06324524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8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C7B6B07-B1C9-423F-8CD7-CD6D54BAFDFD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110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15B70-95FF-45CC-A724-135F8AFCF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E52B4-E052-4F9B-BCF2-2B73CEC2F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Perform data preprocessing techniques on raw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Generate insights using data analysis to evaluate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Develop conclusions and provide recommendations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Propose future works and research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B2C86-D47B-400F-A5E6-D096E59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9</a:t>
            </a:fld>
            <a:endParaRPr lang="en-US"/>
          </a:p>
        </p:txBody>
      </p:sp>
      <p:pic>
        <p:nvPicPr>
          <p:cNvPr id="3074" name="Picture 2" descr="Share Local Media Jobs and Company Culture">
            <a:extLst>
              <a:ext uri="{FF2B5EF4-FFF2-40B4-BE49-F238E27FC236}">
                <a16:creationId xmlns:a16="http://schemas.microsoft.com/office/drawing/2014/main" id="{4400DAA5-F9A8-41FB-BAA7-43D0CA26D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492" y="275704"/>
            <a:ext cx="4534989" cy="201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85229AA-DBCB-491F-AE9A-D2A1A7FD5B37}"/>
              </a:ext>
            </a:extLst>
          </p:cNvPr>
          <p:cNvSpPr txBox="1">
            <a:spLocks/>
          </p:cNvSpPr>
          <p:nvPr/>
        </p:nvSpPr>
        <p:spPr>
          <a:xfrm>
            <a:off x="2946117" y="6468243"/>
            <a:ext cx="62967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Share Local Media: Data Analyst Assignment - Mitchell Keomoungkhoune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16618"/>
      </p:ext>
    </p:extLst>
  </p:cSld>
  <p:clrMapOvr>
    <a:masterClrMapping/>
  </p:clrMapOvr>
</p:sld>
</file>

<file path=ppt/theme/theme1.xml><?xml version="1.0" encoding="utf-8"?>
<a:theme xmlns:a="http://schemas.openxmlformats.org/drawingml/2006/main" name="Bevel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2327</TotalTime>
  <Words>1201</Words>
  <Application>Microsoft Office PowerPoint</Application>
  <PresentationFormat>Widescreen</PresentationFormat>
  <Paragraphs>173</Paragraphs>
  <Slides>29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Bierstadt</vt:lpstr>
      <vt:lpstr>Calibri</vt:lpstr>
      <vt:lpstr>BevelVTI</vt:lpstr>
      <vt:lpstr>PowerPoint Presentation</vt:lpstr>
      <vt:lpstr>Agenda</vt:lpstr>
      <vt:lpstr>Agenda</vt:lpstr>
      <vt:lpstr>Background of Data </vt:lpstr>
      <vt:lpstr>Dataset 1A: Postal Route Data for Atlanta</vt:lpstr>
      <vt:lpstr>Dataset 1B: Client Zip Ranking </vt:lpstr>
      <vt:lpstr>Dataset 1C: Previously Mailed Geocodes</vt:lpstr>
      <vt:lpstr>Dataset 2A: List of Orders (at line-item level)</vt:lpstr>
      <vt:lpstr>Objectives </vt:lpstr>
      <vt:lpstr>Postal Route Data - Atlanta</vt:lpstr>
      <vt:lpstr>Postal Route Data – Zip Ranking</vt:lpstr>
      <vt:lpstr>Postal Route Data – Zip Ranking</vt:lpstr>
      <vt:lpstr>Postal Route Data – Geocodes</vt:lpstr>
      <vt:lpstr>Postal Route Data – Household Breakdown</vt:lpstr>
      <vt:lpstr>Postal Route Data – Household Breakdown</vt:lpstr>
      <vt:lpstr>Postal Route Data – Household Breakdown</vt:lpstr>
      <vt:lpstr>List of Orders – Data Preprocessing</vt:lpstr>
      <vt:lpstr>List of Orders – Data Preprocessing</vt:lpstr>
      <vt:lpstr>List of Orders – Data Preprocessing</vt:lpstr>
      <vt:lpstr>List of Orders – Data Preprocessing</vt:lpstr>
      <vt:lpstr>List of Orders – Test Cells</vt:lpstr>
      <vt:lpstr>List of Orders – Test Cells Report </vt:lpstr>
      <vt:lpstr>PowerPoint Presentation</vt:lpstr>
      <vt:lpstr>PowerPoint Presentation</vt:lpstr>
      <vt:lpstr>RR – Response Rate</vt:lpstr>
      <vt:lpstr>Future Works/Research – Logistic Regression</vt:lpstr>
      <vt:lpstr>Future Works/Research</vt:lpstr>
      <vt:lpstr>References</vt:lpstr>
      <vt:lpstr>Thank you! Are there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 Local Media Business Analyst Assignment</dc:title>
  <dc:creator>Mitchell Keomoungkhoune</dc:creator>
  <cp:lastModifiedBy>Mitchell Keomoungkhoune</cp:lastModifiedBy>
  <cp:revision>39</cp:revision>
  <dcterms:created xsi:type="dcterms:W3CDTF">2021-08-23T23:36:53Z</dcterms:created>
  <dcterms:modified xsi:type="dcterms:W3CDTF">2021-08-27T07:47:29Z</dcterms:modified>
</cp:coreProperties>
</file>